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4.xml" ContentType="application/inkml+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319" r:id="rId4"/>
    <p:sldId id="322" r:id="rId5"/>
    <p:sldId id="305" r:id="rId6"/>
    <p:sldId id="291" r:id="rId7"/>
    <p:sldId id="290" r:id="rId8"/>
    <p:sldId id="299" r:id="rId9"/>
    <p:sldId id="320" r:id="rId10"/>
    <p:sldId id="289" r:id="rId11"/>
    <p:sldId id="297" r:id="rId12"/>
    <p:sldId id="315" r:id="rId13"/>
    <p:sldId id="314" r:id="rId14"/>
    <p:sldId id="295" r:id="rId15"/>
    <p:sldId id="316" r:id="rId16"/>
    <p:sldId id="310" r:id="rId17"/>
    <p:sldId id="311" r:id="rId18"/>
    <p:sldId id="321" r:id="rId19"/>
    <p:sldId id="298" r:id="rId20"/>
    <p:sldId id="294" r:id="rId21"/>
    <p:sldId id="281" r:id="rId22"/>
    <p:sldId id="309" r:id="rId23"/>
    <p:sldId id="303" r:id="rId24"/>
    <p:sldId id="318" r:id="rId25"/>
    <p:sldId id="300" r:id="rId26"/>
    <p:sldId id="306" r:id="rId27"/>
    <p:sldId id="307" r:id="rId28"/>
    <p:sldId id="312" r:id="rId29"/>
    <p:sldId id="313" r:id="rId30"/>
    <p:sldId id="323" r:id="rId31"/>
    <p:sldId id="308" r:id="rId32"/>
    <p:sldId id="304"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ke Weiss" initials="HW" lastIdx="1" clrIdx="0">
    <p:extLst>
      <p:ext uri="{19B8F6BF-5375-455C-9EA6-DF929625EA0E}">
        <p15:presenceInfo xmlns:p15="http://schemas.microsoft.com/office/powerpoint/2012/main" userId="S-1-5-21-49889382-2732702313-2708987841-1617" providerId="AD"/>
      </p:ext>
    </p:extLst>
  </p:cmAuthor>
  <p:cmAuthor id="2" name="Benutzer1" initials="B" lastIdx="2" clrIdx="1">
    <p:extLst>
      <p:ext uri="{19B8F6BF-5375-455C-9EA6-DF929625EA0E}">
        <p15:presenceInfo xmlns:p15="http://schemas.microsoft.com/office/powerpoint/2012/main" userId="Benutz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29" autoAdjust="0"/>
  </p:normalViewPr>
  <p:slideViewPr>
    <p:cSldViewPr>
      <p:cViewPr varScale="1">
        <p:scale>
          <a:sx n="49" d="100"/>
          <a:sy n="49" d="100"/>
        </p:scale>
        <p:origin x="1402" y="62"/>
      </p:cViewPr>
      <p:guideLst>
        <p:guide orient="horz" pos="2160"/>
        <p:guide pos="2880"/>
      </p:guideLst>
    </p:cSldViewPr>
  </p:slideViewPr>
  <p:outlineViewPr>
    <p:cViewPr>
      <p:scale>
        <a:sx n="33" d="100"/>
        <a:sy n="33" d="100"/>
      </p:scale>
      <p:origin x="0" y="439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7" d="100"/>
          <a:sy n="67" d="100"/>
        </p:scale>
        <p:origin x="-32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2T12:32:17.216" idx="1">
    <p:pos x="1728" y="4094"/>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2-25T21:49:06.360" idx="2">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8B6E8-CDC4-44A7-828A-E7835DA37BF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de-DE"/>
        </a:p>
      </dgm:t>
    </dgm:pt>
    <dgm:pt modelId="{43BB4326-71CE-4531-8CFE-5D9434B50848}">
      <dgm:prSet/>
      <dgm:spPr/>
      <dgm:t>
        <a:bodyPr/>
        <a:lstStyle/>
        <a:p>
          <a:r>
            <a:rPr lang="de-DE" dirty="0"/>
            <a:t>Die Zeit ist rhythmisch,</a:t>
          </a:r>
        </a:p>
        <a:p>
          <a:r>
            <a:rPr lang="de-DE" dirty="0"/>
            <a:t>zyklisch,  Wiederholungen mit Abwechslungen</a:t>
          </a:r>
        </a:p>
      </dgm:t>
    </dgm:pt>
    <dgm:pt modelId="{C2DBC603-41EF-44A8-A993-B7060E3186C4}" type="parTrans" cxnId="{E5193220-D76E-4E83-BBF3-A0CEE6D5585B}">
      <dgm:prSet/>
      <dgm:spPr/>
      <dgm:t>
        <a:bodyPr/>
        <a:lstStyle/>
        <a:p>
          <a:endParaRPr lang="de-DE"/>
        </a:p>
      </dgm:t>
    </dgm:pt>
    <dgm:pt modelId="{C1B54C85-2702-412A-AF2F-8F11644E9797}" type="sibTrans" cxnId="{E5193220-D76E-4E83-BBF3-A0CEE6D5585B}">
      <dgm:prSet/>
      <dgm:spPr/>
      <dgm:t>
        <a:bodyPr/>
        <a:lstStyle/>
        <a:p>
          <a:endParaRPr lang="de-DE"/>
        </a:p>
      </dgm:t>
    </dgm:pt>
    <dgm:pt modelId="{DE16EEC6-05D0-4755-82B9-EFE6E20149C2}">
      <dgm:prSet custT="1"/>
      <dgm:spPr/>
      <dgm:t>
        <a:bodyPr/>
        <a:lstStyle/>
        <a:p>
          <a:r>
            <a:rPr lang="de-DE" sz="2000" dirty="0"/>
            <a:t>In polychronen Kulturen spielt die Zeit wenig, oder zumindest nur eine untergeordnete Rolle. So werden Aufgaben nicht Stück für Stück und nacheinander geregelt - sondern mehrere Prozesse können zur gleichen Zeit stattfinden. Verabredungen zu einem bestimmten Zeitpunkt werden nicht genau eingehalten - etwas später ist auch nicht weiter wichtig: die Zeit kehrt immer wieder zurück, dadurch Flexibilität, Spontanität, aber Risiko und keine Sicherheit.*</a:t>
          </a:r>
        </a:p>
        <a:p>
          <a:r>
            <a:rPr lang="de-DE" sz="2000" dirty="0"/>
            <a:t>                                                                        Wenn nicht heute, </a:t>
          </a:r>
        </a:p>
        <a:p>
          <a:r>
            <a:rPr lang="de-DE" sz="2000" dirty="0"/>
            <a:t>                                                                         dann morgen</a:t>
          </a:r>
        </a:p>
        <a:p>
          <a:endParaRPr lang="de-DE" sz="2000" dirty="0"/>
        </a:p>
      </dgm:t>
    </dgm:pt>
    <dgm:pt modelId="{EEBF6184-ADD1-402A-B2A4-85BD335F19EB}" type="sibTrans" cxnId="{03EA1F91-B720-4C3F-8DFB-41B151E6C54B}">
      <dgm:prSet/>
      <dgm:spPr/>
      <dgm:t>
        <a:bodyPr/>
        <a:lstStyle/>
        <a:p>
          <a:endParaRPr lang="de-DE"/>
        </a:p>
      </dgm:t>
    </dgm:pt>
    <dgm:pt modelId="{6ADB3063-A511-46D3-B275-732BE044BAE7}" type="parTrans" cxnId="{03EA1F91-B720-4C3F-8DFB-41B151E6C54B}">
      <dgm:prSet/>
      <dgm:spPr/>
      <dgm:t>
        <a:bodyPr/>
        <a:lstStyle/>
        <a:p>
          <a:endParaRPr lang="de-DE"/>
        </a:p>
      </dgm:t>
    </dgm:pt>
    <dgm:pt modelId="{49752F69-1B58-4D77-9C6E-6EF45A6B7272}" type="pres">
      <dgm:prSet presAssocID="{E798B6E8-CDC4-44A7-828A-E7835DA37BF9}" presName="Name0" presStyleCnt="0">
        <dgm:presLayoutVars>
          <dgm:chMax val="7"/>
          <dgm:chPref val="7"/>
          <dgm:dir/>
          <dgm:animLvl val="lvl"/>
        </dgm:presLayoutVars>
      </dgm:prSet>
      <dgm:spPr/>
      <dgm:t>
        <a:bodyPr/>
        <a:lstStyle/>
        <a:p>
          <a:endParaRPr lang="de-DE"/>
        </a:p>
      </dgm:t>
    </dgm:pt>
    <dgm:pt modelId="{1EF50EAA-CDEE-410E-A40E-79A18D507393}" type="pres">
      <dgm:prSet presAssocID="{DE16EEC6-05D0-4755-82B9-EFE6E20149C2}" presName="Accent1" presStyleCnt="0"/>
      <dgm:spPr/>
    </dgm:pt>
    <dgm:pt modelId="{07B53AFD-ABEA-461B-98C7-F9E03957DB5F}" type="pres">
      <dgm:prSet presAssocID="{DE16EEC6-05D0-4755-82B9-EFE6E20149C2}" presName="Accent" presStyleLbl="node1" presStyleIdx="0" presStyleCnt="2"/>
      <dgm:spPr>
        <a:noFill/>
      </dgm:spPr>
    </dgm:pt>
    <dgm:pt modelId="{2E354A69-D578-41F7-B4A0-74216B1C7468}" type="pres">
      <dgm:prSet presAssocID="{DE16EEC6-05D0-4755-82B9-EFE6E20149C2}" presName="Parent1" presStyleLbl="revTx" presStyleIdx="0" presStyleCnt="2" custScaleX="506515" custScaleY="498179">
        <dgm:presLayoutVars>
          <dgm:chMax val="1"/>
          <dgm:chPref val="1"/>
          <dgm:bulletEnabled val="1"/>
        </dgm:presLayoutVars>
      </dgm:prSet>
      <dgm:spPr/>
      <dgm:t>
        <a:bodyPr/>
        <a:lstStyle/>
        <a:p>
          <a:endParaRPr lang="de-DE"/>
        </a:p>
      </dgm:t>
    </dgm:pt>
    <dgm:pt modelId="{F03BF2CC-B6A3-4DAB-9D64-E08F444DEA06}" type="pres">
      <dgm:prSet presAssocID="{43BB4326-71CE-4531-8CFE-5D9434B50848}" presName="Accent2" presStyleCnt="0"/>
      <dgm:spPr/>
    </dgm:pt>
    <dgm:pt modelId="{DBF55CF7-A990-4BBD-8AD1-ED3A4B7747AE}" type="pres">
      <dgm:prSet presAssocID="{43BB4326-71CE-4531-8CFE-5D9434B50848}" presName="Accent" presStyleLbl="node1" presStyleIdx="1" presStyleCnt="2" custLinFactNeighborX="-2649" custLinFactNeighborY="-9410"/>
      <dgm:spPr>
        <a:noFill/>
      </dgm:spPr>
    </dgm:pt>
    <dgm:pt modelId="{C4E789A8-2A9F-47DF-A5AB-3C7401A53492}" type="pres">
      <dgm:prSet presAssocID="{43BB4326-71CE-4531-8CFE-5D9434B50848}" presName="Parent2" presStyleLbl="revTx" presStyleIdx="1" presStyleCnt="2" custScaleY="201322">
        <dgm:presLayoutVars>
          <dgm:chMax val="1"/>
          <dgm:chPref val="1"/>
          <dgm:bulletEnabled val="1"/>
        </dgm:presLayoutVars>
      </dgm:prSet>
      <dgm:spPr/>
      <dgm:t>
        <a:bodyPr/>
        <a:lstStyle/>
        <a:p>
          <a:endParaRPr lang="de-DE"/>
        </a:p>
      </dgm:t>
    </dgm:pt>
  </dgm:ptLst>
  <dgm:cxnLst>
    <dgm:cxn modelId="{C7382606-7F02-4227-8945-C4DE46E901DD}" type="presOf" srcId="{DE16EEC6-05D0-4755-82B9-EFE6E20149C2}" destId="{2E354A69-D578-41F7-B4A0-74216B1C7468}" srcOrd="0" destOrd="0" presId="urn:microsoft.com/office/officeart/2009/layout/CircleArrowProcess"/>
    <dgm:cxn modelId="{675050C9-26AC-4BAC-B39B-DC5937C50E37}" type="presOf" srcId="{E798B6E8-CDC4-44A7-828A-E7835DA37BF9}" destId="{49752F69-1B58-4D77-9C6E-6EF45A6B7272}" srcOrd="0" destOrd="0" presId="urn:microsoft.com/office/officeart/2009/layout/CircleArrowProcess"/>
    <dgm:cxn modelId="{E5193220-D76E-4E83-BBF3-A0CEE6D5585B}" srcId="{E798B6E8-CDC4-44A7-828A-E7835DA37BF9}" destId="{43BB4326-71CE-4531-8CFE-5D9434B50848}" srcOrd="1" destOrd="0" parTransId="{C2DBC603-41EF-44A8-A993-B7060E3186C4}" sibTransId="{C1B54C85-2702-412A-AF2F-8F11644E9797}"/>
    <dgm:cxn modelId="{81EA4D06-2998-4444-8550-C2FD9D866244}" type="presOf" srcId="{43BB4326-71CE-4531-8CFE-5D9434B50848}" destId="{C4E789A8-2A9F-47DF-A5AB-3C7401A53492}" srcOrd="0" destOrd="0" presId="urn:microsoft.com/office/officeart/2009/layout/CircleArrowProcess"/>
    <dgm:cxn modelId="{03EA1F91-B720-4C3F-8DFB-41B151E6C54B}" srcId="{E798B6E8-CDC4-44A7-828A-E7835DA37BF9}" destId="{DE16EEC6-05D0-4755-82B9-EFE6E20149C2}" srcOrd="0" destOrd="0" parTransId="{6ADB3063-A511-46D3-B275-732BE044BAE7}" sibTransId="{EEBF6184-ADD1-402A-B2A4-85BD335F19EB}"/>
    <dgm:cxn modelId="{F00F22BC-9D2C-4856-B971-C7AA87AF7E56}" type="presParOf" srcId="{49752F69-1B58-4D77-9C6E-6EF45A6B7272}" destId="{1EF50EAA-CDEE-410E-A40E-79A18D507393}" srcOrd="0" destOrd="0" presId="urn:microsoft.com/office/officeart/2009/layout/CircleArrowProcess"/>
    <dgm:cxn modelId="{64DA48DC-C1F0-4F64-BCAD-007679E5D485}" type="presParOf" srcId="{1EF50EAA-CDEE-410E-A40E-79A18D507393}" destId="{07B53AFD-ABEA-461B-98C7-F9E03957DB5F}" srcOrd="0" destOrd="0" presId="urn:microsoft.com/office/officeart/2009/layout/CircleArrowProcess"/>
    <dgm:cxn modelId="{90865295-4296-4093-A1ED-B70A40B9368D}" type="presParOf" srcId="{49752F69-1B58-4D77-9C6E-6EF45A6B7272}" destId="{2E354A69-D578-41F7-B4A0-74216B1C7468}" srcOrd="1" destOrd="0" presId="urn:microsoft.com/office/officeart/2009/layout/CircleArrowProcess"/>
    <dgm:cxn modelId="{11ED26AB-035D-46A4-9E8C-53F95554A9CD}" type="presParOf" srcId="{49752F69-1B58-4D77-9C6E-6EF45A6B7272}" destId="{F03BF2CC-B6A3-4DAB-9D64-E08F444DEA06}" srcOrd="2" destOrd="0" presId="urn:microsoft.com/office/officeart/2009/layout/CircleArrowProcess"/>
    <dgm:cxn modelId="{5DB7D4A0-BBEB-4211-A46B-C6EA0AE27BEC}" type="presParOf" srcId="{F03BF2CC-B6A3-4DAB-9D64-E08F444DEA06}" destId="{DBF55CF7-A990-4BBD-8AD1-ED3A4B7747AE}" srcOrd="0" destOrd="0" presId="urn:microsoft.com/office/officeart/2009/layout/CircleArrowProcess"/>
    <dgm:cxn modelId="{1D732130-EE44-40B5-92CA-30067D06492C}" type="presParOf" srcId="{49752F69-1B58-4D77-9C6E-6EF45A6B7272}" destId="{C4E789A8-2A9F-47DF-A5AB-3C7401A53492}"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3AFD-ABEA-461B-98C7-F9E03957DB5F}">
      <dsp:nvSpPr>
        <dsp:cNvPr id="0" name=""/>
        <dsp:cNvSpPr/>
      </dsp:nvSpPr>
      <dsp:spPr>
        <a:xfrm>
          <a:off x="3015242" y="278254"/>
          <a:ext cx="2879516" cy="2879599"/>
        </a:xfrm>
        <a:prstGeom prst="circularArrow">
          <a:avLst>
            <a:gd name="adj1" fmla="val 10980"/>
            <a:gd name="adj2" fmla="val 1142322"/>
            <a:gd name="adj3" fmla="val 4500000"/>
            <a:gd name="adj4" fmla="val 10800000"/>
            <a:gd name="adj5" fmla="val 125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54A69-D578-41F7-B4A0-74216B1C7468}">
      <dsp:nvSpPr>
        <dsp:cNvPr id="0" name=""/>
        <dsp:cNvSpPr/>
      </dsp:nvSpPr>
      <dsp:spPr>
        <a:xfrm>
          <a:off x="385788" y="-278254"/>
          <a:ext cx="8137385" cy="400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In polychronen Kulturen spielt die Zeit wenig, oder zumindest nur eine untergeordnete Rolle. So werden Aufgaben nicht Stück für Stück und nacheinander geregelt - sondern mehrere Prozesse können zur gleichen Zeit stattfinden. Verabredungen zu einem bestimmten Zeitpunkt werden nicht genau eingehalten - etwas später ist auch nicht weiter wichtig: die Zeit kehrt immer wieder zurück, dadurch Flexibilität, Spontanität, aber Risiko und keine Sicherheit.*</a:t>
          </a:r>
        </a:p>
        <a:p>
          <a:pPr lvl="0" algn="ctr" defTabSz="889000">
            <a:lnSpc>
              <a:spcPct val="90000"/>
            </a:lnSpc>
            <a:spcBef>
              <a:spcPct val="0"/>
            </a:spcBef>
            <a:spcAft>
              <a:spcPct val="35000"/>
            </a:spcAft>
          </a:pPr>
          <a:r>
            <a:rPr lang="de-DE" sz="2000" kern="1200" dirty="0"/>
            <a:t>                                                                        Wenn nicht heute, </a:t>
          </a:r>
        </a:p>
        <a:p>
          <a:pPr lvl="0" algn="ctr" defTabSz="889000">
            <a:lnSpc>
              <a:spcPct val="90000"/>
            </a:lnSpc>
            <a:spcBef>
              <a:spcPct val="0"/>
            </a:spcBef>
            <a:spcAft>
              <a:spcPct val="35000"/>
            </a:spcAft>
          </a:pPr>
          <a:r>
            <a:rPr lang="de-DE" sz="2000" kern="1200" dirty="0"/>
            <a:t>                                                                         dann morgen</a:t>
          </a:r>
        </a:p>
        <a:p>
          <a:pPr lvl="0" algn="ctr" defTabSz="889000">
            <a:lnSpc>
              <a:spcPct val="90000"/>
            </a:lnSpc>
            <a:spcBef>
              <a:spcPct val="0"/>
            </a:spcBef>
            <a:spcAft>
              <a:spcPct val="35000"/>
            </a:spcAft>
          </a:pPr>
          <a:endParaRPr lang="de-DE" sz="2000" kern="1200" dirty="0"/>
        </a:p>
      </dsp:txBody>
      <dsp:txXfrm>
        <a:off x="385788" y="-278254"/>
        <a:ext cx="8137385" cy="4001259"/>
      </dsp:txXfrm>
    </dsp:sp>
    <dsp:sp modelId="{DBF55CF7-A990-4BBD-8AD1-ED3A4B7747AE}">
      <dsp:nvSpPr>
        <dsp:cNvPr id="0" name=""/>
        <dsp:cNvSpPr/>
      </dsp:nvSpPr>
      <dsp:spPr>
        <a:xfrm>
          <a:off x="2355312" y="1891087"/>
          <a:ext cx="2473724" cy="2474770"/>
        </a:xfrm>
        <a:prstGeom prst="blockArc">
          <a:avLst>
            <a:gd name="adj1" fmla="val 0"/>
            <a:gd name="adj2" fmla="val 18900000"/>
            <a:gd name="adj3" fmla="val 1274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789A8-2A9F-47DF-A5AB-3C7401A53492}">
      <dsp:nvSpPr>
        <dsp:cNvPr id="0" name=""/>
        <dsp:cNvSpPr/>
      </dsp:nvSpPr>
      <dsp:spPr>
        <a:xfrm>
          <a:off x="2847937" y="2571656"/>
          <a:ext cx="1606543" cy="1616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t>Die Zeit ist rhythmisch,</a:t>
          </a:r>
        </a:p>
        <a:p>
          <a:pPr lvl="0" algn="ctr" defTabSz="711200">
            <a:lnSpc>
              <a:spcPct val="90000"/>
            </a:lnSpc>
            <a:spcBef>
              <a:spcPct val="0"/>
            </a:spcBef>
            <a:spcAft>
              <a:spcPct val="35000"/>
            </a:spcAft>
          </a:pPr>
          <a:r>
            <a:rPr lang="de-DE" sz="1600" kern="1200" dirty="0"/>
            <a:t>zyklisch,  Wiederholungen mit Abwechslungen</a:t>
          </a:r>
        </a:p>
      </dsp:txBody>
      <dsp:txXfrm>
        <a:off x="2847937" y="2571656"/>
        <a:ext cx="1606543" cy="16169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15.39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33,'0'0,"0"-1,0 1,0 0,0-1,0 1,0 0,0-1,0 1,0 0,0-1,0 1,1 0,-1-1,0 1,0 0,0-1,0 1,1 0,-1-1,0 1,0 0,1 0,-1-1,0 1,1 0,-1 0,0 0,0 0,1-1,-1 1,0 0,1 0,-1 0,0 0,1 0,-1 0,1 0,-1 0,0 0,1 0,1-1,34-7,0 2,0 2,1 0,-1 3,37 3,15-2,278 4,-337-3,0 1,0 1,0 1,0 2,0 1,26 10,0 3,4-2,-13-4,0 2,1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27.31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28.42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1,'1'39,"9"38,8 22,-5-31,4 63,-13-99,1 1,2-1,8 21,-6-23,-2 1,-1-1,-1 1,-1 8,-2 281,-4-92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28.77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0"/>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32 0,'-12'56,"4"0,2 0,1 15,5 171,1-76,-2 522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0.34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2.57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27,'1'-19,"0"19,-1-1,0 1,0 0,0-1,1 1,-1-1,0 1,1 0,-1-1,0 1,1 0,-1-1,0 1,1 0,-1 0,0-1,1 1,-1 0,1 0,-1 0,1-1,-1 1,1 0,-1 0,0 0,1 0,-1 0,1 0,-1 0,1 0,-1 0,1 0,-1 0,1 0,-1 1,0-1,1 0,3 1,-1 1,1-1,-1 1,1 0,-1 0,0 0,0 0,0 1,0-1,0 1,0 0,-1 0,1 0,-1 0,0 0,2 3,2 8,1-1,-2 1,4 12,-4-10,13 45,-4 1,-2 1,4 64,-9-66,6 110,-7 0,-9 38,1 66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2.94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4.78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0,'7'7,"1"0,-1 0,0 1,-1-1,0 2,0-1,0 1,-1-1,-1 2,0-1,2 6,8 26,11 20,-10-26,-2 1,1 8,-5-2,-1 1,-2 0,1 36,-7 131,-1-37,1-133,-1 0,-3 0,-4 17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6.89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33,'20'-6,"1"0,0 1,0 1,0 1,1 1,-1 1,2 0,22-1,-10 0,-1 1,0 2,16 3,-30-1,0 1,0 0,0 2,0 0,-1 1,9 5,60 24,-50-22,20 11,-33-13,1-1,-1-1,2-1,-1-2,18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7.23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19.09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57,'1'-3,"1"1,-1 0,1-1,0 1,0 0,0 0,0 0,0 0,0 0,0 0,1 1,-1-1,1 1,-1 0,1-1,43-11,-30 10,1-1,0 2,0 0,0 1,0 0,0 1,0 2,10 1,25 6,40 13,-69-16,93 29,-53-15,23 3,48-2,-12-2,-78-12,0-2,10-2,-8 0,0 1,-1 3,31 3,-1-3,1-3,34-5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8.95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94,'5'-5,"1"0,-1 0,1 1,0 0,0 0,0 0,1 1,5-2,7-2,1 0,10 0,20-5,1 3,0 3,1 1,-1 3,1 2,-1 2,1 3,37 8,-51-8,0-1,5-2,-17-2,1 2,-1 1,0 1,0 1,9 3,15 7,22 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9.29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39.640"/>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50:51.1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23T21:33:56.39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21.64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1,'4'3,"0"0,0-1,1 1,0-1,-1 0,1 0,0-1,0 1,0-1,0 0,3 0,10 0,0 0,12-2,9 1,941 8,-499-8,-456 1,1 1,20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25.10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0,'4'1023,"-1"-969,3 0,2 0,2-1,8 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28.87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1,'2'0,"-1"0,1 1,0-1,0 0,-1 1,1 0,0-1,-1 1,1 0,-1 0,1 0,-1 0,1 0,-1 0,0 1,1-1,-1 0,0 1,0-1,1 1,1 4,0 0,0 1,0-1,1 6,3 8,7 14,-2 0,-1 2,-2-1,-2 1,-1 0,1 31,-3 45,-7 64,0 30,6 205,-4-287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31.37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0,'1'23,"1"0,1 0,5 17,-3-10,3 24,-5 92,-3-91,1 0,4-1,2 5,8 71,0-4,-7-66,-1 42,-4-42,9 43,-2-32,-5-34,1 0,4 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34.32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30 1,'-6'22,"0"1,1 0,2 1,0-1,1 1,2-1,0 7,-1 23,-2 426,3-223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37.13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1 218,'-1'-8,"1"-1,0 0,1 1,0-1,0 0,1 1,0-1,0 1,1 0,0 0,1 0,3-6,-4 8,1 0,0 0,0 1,1-1,0 1,0 0,0 1,0-1,1 1,-1 0,1 0,0 1,0 0,1 0,-1 0,2 0,20-5,0 2,1 1,-1 1,1 1,11 1,49 3,8 5,17 0,-43-2,-1 3,-1 3,0 3,0 3,47 18,-90-26,0-1,1-2,0 0,11-1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21:49:38.62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0,'13'5,"0"0,1-1,-1-1,1 0,0-1,0-1,9 1,0-1,0 2,6 2,13 3,22 0,-34-5,0 1,0 1,25 9,-7 0,0-2,1-2,0-2,49 1,35 1,-16-1,34-4,65-7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1AA14-D4ED-4441-89B6-D9A5BA175957}" type="datetimeFigureOut">
              <a:rPr lang="de-DE" smtClean="0"/>
              <a:t>26.02.2024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58710-FB4D-4396-8627-AB4B0F9EB08F}" type="slidenum">
              <a:rPr lang="de-DE" smtClean="0"/>
              <a:t>‹Nr.›</a:t>
            </a:fld>
            <a:endParaRPr lang="de-DE" dirty="0"/>
          </a:p>
        </p:txBody>
      </p:sp>
      <p:sp>
        <p:nvSpPr>
          <p:cNvPr id="8" name="Rechteck 7"/>
          <p:cNvSpPr/>
          <p:nvPr/>
        </p:nvSpPr>
        <p:spPr>
          <a:xfrm>
            <a:off x="1714500" y="2448342"/>
            <a:ext cx="3429000" cy="4247317"/>
          </a:xfrm>
          <a:prstGeom prst="rect">
            <a:avLst/>
          </a:prstGeom>
        </p:spPr>
        <p:txBody>
          <a:bodyPr>
            <a:spAutoFit/>
          </a:bodyPr>
          <a:lstStyle/>
          <a:p>
            <a:r>
              <a:rPr lang="de-DE" sz="1800" dirty="0"/>
              <a:t>Generelle Fragen vor dem ehrenamtlichen Engagement: </a:t>
            </a:r>
          </a:p>
          <a:p>
            <a:r>
              <a:rPr lang="de-DE" sz="1800" dirty="0"/>
              <a:t>- Wie steht es mit meiner eigenen Interkulturalität? Sehe ich das Kind, oder die dazugehörige Nationalität? </a:t>
            </a:r>
          </a:p>
          <a:p>
            <a:r>
              <a:rPr lang="de-DE" sz="1800" dirty="0"/>
              <a:t>- Wo liegen meine eigene Ressourcen? Wie steht es mit der Bereitschaft, als Vertrauensperson das Erlebte des Flüchtlingskindes und dessen Familie zu erfahren. Kann ich mich abgrenzen? </a:t>
            </a:r>
          </a:p>
          <a:p>
            <a:r>
              <a:rPr lang="de-DE" sz="1800" dirty="0"/>
              <a:t>Was kann ich tun, um Hilfe zur Selbsthilfe zu leisten? </a:t>
            </a:r>
          </a:p>
          <a:p>
            <a:endParaRPr lang="de-DE" sz="1800" dirty="0"/>
          </a:p>
        </p:txBody>
      </p:sp>
    </p:spTree>
    <p:extLst>
      <p:ext uri="{BB962C8B-B14F-4D97-AF65-F5344CB8AC3E}">
        <p14:creationId xmlns:p14="http://schemas.microsoft.com/office/powerpoint/2010/main" val="26546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D58710-FB4D-4396-8627-AB4B0F9EB08F}" type="slidenum">
              <a:rPr lang="de-DE" smtClean="0"/>
              <a:t>1</a:t>
            </a:fld>
            <a:endParaRPr lang="de-DE" dirty="0"/>
          </a:p>
        </p:txBody>
      </p:sp>
    </p:spTree>
    <p:extLst>
      <p:ext uri="{BB962C8B-B14F-4D97-AF65-F5344CB8AC3E}">
        <p14:creationId xmlns:p14="http://schemas.microsoft.com/office/powerpoint/2010/main" val="298709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0D58710-FB4D-4396-8627-AB4B0F9EB08F}" type="slidenum">
              <a:rPr lang="de-DE" smtClean="0"/>
              <a:t>6</a:t>
            </a:fld>
            <a:endParaRPr lang="de-DE" dirty="0"/>
          </a:p>
        </p:txBody>
      </p:sp>
    </p:spTree>
    <p:extLst>
      <p:ext uri="{BB962C8B-B14F-4D97-AF65-F5344CB8AC3E}">
        <p14:creationId xmlns:p14="http://schemas.microsoft.com/office/powerpoint/2010/main" val="280937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D58710-FB4D-4396-8627-AB4B0F9EB08F}" type="slidenum">
              <a:rPr lang="de-DE" smtClean="0"/>
              <a:t>13</a:t>
            </a:fld>
            <a:endParaRPr lang="de-DE" dirty="0"/>
          </a:p>
        </p:txBody>
      </p:sp>
    </p:spTree>
    <p:extLst>
      <p:ext uri="{BB962C8B-B14F-4D97-AF65-F5344CB8AC3E}">
        <p14:creationId xmlns:p14="http://schemas.microsoft.com/office/powerpoint/2010/main" val="272829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0D58710-FB4D-4396-8627-AB4B0F9EB08F}" type="slidenum">
              <a:rPr lang="de-DE" smtClean="0"/>
              <a:t>29</a:t>
            </a:fld>
            <a:endParaRPr lang="de-DE" dirty="0"/>
          </a:p>
        </p:txBody>
      </p:sp>
    </p:spTree>
    <p:extLst>
      <p:ext uri="{BB962C8B-B14F-4D97-AF65-F5344CB8AC3E}">
        <p14:creationId xmlns:p14="http://schemas.microsoft.com/office/powerpoint/2010/main" val="206610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145882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295089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315380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42003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270427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320404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31719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345006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331855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403656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7980176-5963-42B1-A1CB-9382E4CB5440}" type="datetimeFigureOut">
              <a:rPr lang="de-DE" smtClean="0"/>
              <a:t>26.02.2024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8D7F3A5-6808-4CFA-B311-AFA4976F2DA5}" type="slidenum">
              <a:rPr lang="de-DE" smtClean="0"/>
              <a:t>‹Nr.›</a:t>
            </a:fld>
            <a:endParaRPr lang="de-DE" dirty="0"/>
          </a:p>
        </p:txBody>
      </p:sp>
    </p:spTree>
    <p:extLst>
      <p:ext uri="{BB962C8B-B14F-4D97-AF65-F5344CB8AC3E}">
        <p14:creationId xmlns:p14="http://schemas.microsoft.com/office/powerpoint/2010/main" val="292731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80176-5963-42B1-A1CB-9382E4CB5440}" type="datetimeFigureOut">
              <a:rPr lang="de-DE" smtClean="0"/>
              <a:t>26.02.2024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7F3A5-6808-4CFA-B311-AFA4976F2DA5}" type="slidenum">
              <a:rPr lang="de-DE" smtClean="0"/>
              <a:t>‹Nr.›</a:t>
            </a:fld>
            <a:endParaRPr lang="de-DE" dirty="0"/>
          </a:p>
        </p:txBody>
      </p:sp>
    </p:spTree>
    <p:extLst>
      <p:ext uri="{BB962C8B-B14F-4D97-AF65-F5344CB8AC3E}">
        <p14:creationId xmlns:p14="http://schemas.microsoft.com/office/powerpoint/2010/main" val="40849598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png"/><Relationship Id="rId18" Type="http://schemas.openxmlformats.org/officeDocument/2006/relationships/customXml" Target="../ink/ink9.xml"/><Relationship Id="rId26" Type="http://schemas.openxmlformats.org/officeDocument/2006/relationships/image" Target="../media/image15.png"/><Relationship Id="rId39" Type="http://schemas.openxmlformats.org/officeDocument/2006/relationships/customXml" Target="../ink/ink22.xml"/><Relationship Id="rId3" Type="http://schemas.openxmlformats.org/officeDocument/2006/relationships/image" Target="../media/image40.png"/><Relationship Id="rId21" Type="http://schemas.openxmlformats.org/officeDocument/2006/relationships/image" Target="../media/image13.png"/><Relationship Id="rId34"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customXml" Target="../ink/ink6.xml"/><Relationship Id="rId17" Type="http://schemas.openxmlformats.org/officeDocument/2006/relationships/image" Target="../media/image11.png"/><Relationship Id="rId25" Type="http://schemas.openxmlformats.org/officeDocument/2006/relationships/customXml" Target="../ink/ink13.xml"/><Relationship Id="rId33" Type="http://schemas.openxmlformats.org/officeDocument/2006/relationships/customXml" Target="../ink/ink18.xml"/><Relationship Id="rId38" Type="http://schemas.openxmlformats.org/officeDocument/2006/relationships/customXml" Target="../ink/ink21.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png"/><Relationship Id="rId41"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24" Type="http://schemas.openxmlformats.org/officeDocument/2006/relationships/customXml" Target="../ink/ink12.xml"/><Relationship Id="rId32" Type="http://schemas.openxmlformats.org/officeDocument/2006/relationships/image" Target="../media/image17.png"/><Relationship Id="rId37" Type="http://schemas.openxmlformats.org/officeDocument/2006/relationships/image" Target="../media/image19.png"/><Relationship Id="rId40" Type="http://schemas.openxmlformats.org/officeDocument/2006/relationships/customXml" Target="../ink/ink23.xml"/><Relationship Id="rId5" Type="http://schemas.openxmlformats.org/officeDocument/2006/relationships/image" Target="../media/image50.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5.xml"/><Relationship Id="rId36" Type="http://schemas.openxmlformats.org/officeDocument/2006/relationships/customXml" Target="../ink/ink20.xml"/><Relationship Id="rId10" Type="http://schemas.openxmlformats.org/officeDocument/2006/relationships/customXml" Target="../ink/ink5.xml"/><Relationship Id="rId19" Type="http://schemas.openxmlformats.org/officeDocument/2006/relationships/image" Target="../media/image12.png"/><Relationship Id="rId31" Type="http://schemas.openxmlformats.org/officeDocument/2006/relationships/customXml" Target="../ink/ink17.xml"/><Relationship Id="rId4" Type="http://schemas.openxmlformats.org/officeDocument/2006/relationships/customXml" Target="../ink/ink2.xml"/><Relationship Id="rId9" Type="http://schemas.openxmlformats.org/officeDocument/2006/relationships/image" Target="../media/image70.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customXml" Target="../ink/ink14.xml"/><Relationship Id="rId30" Type="http://schemas.openxmlformats.org/officeDocument/2006/relationships/customXml" Target="../ink/ink16.xml"/><Relationship Id="rId35" Type="http://schemas.openxmlformats.org/officeDocument/2006/relationships/customXml" Target="../ink/ink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diagramLayout" Target="../diagrams/layout1.xml"/><Relationship Id="rId7" Type="http://schemas.openxmlformats.org/officeDocument/2006/relationships/customXml" Target="../ink/ink2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justusbluemer/8462873948"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clipart.org/detail/214228/coat-coloured"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openclipart.org/detail/214228/coat-coloured"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04801"/>
            <a:ext cx="7342584" cy="1396008"/>
          </a:xfrm>
        </p:spPr>
        <p:txBody>
          <a:bodyPr>
            <a:normAutofit fontScale="90000"/>
          </a:bodyPr>
          <a:lstStyle/>
          <a:p>
            <a:r>
              <a:rPr lang="de-DE" sz="3100" dirty="0"/>
              <a:t/>
            </a:r>
            <a:br>
              <a:rPr lang="de-DE" sz="3100" dirty="0"/>
            </a:br>
            <a:r>
              <a:rPr lang="de-DE" sz="3100" dirty="0"/>
              <a:t/>
            </a:r>
            <a:br>
              <a:rPr lang="de-DE" sz="3100" dirty="0"/>
            </a:br>
            <a:r>
              <a:rPr lang="de-DE" sz="3600" b="1" u="sng" dirty="0"/>
              <a:t>Die Zusammenarbeit mit interkulturellen Eltern- wie geht es besser?</a:t>
            </a:r>
            <a:r>
              <a:rPr lang="de-DE" dirty="0"/>
              <a:t/>
            </a:r>
            <a:br>
              <a:rPr lang="de-DE" dirty="0"/>
            </a:br>
            <a:endParaRPr lang="de-DE" dirty="0"/>
          </a:p>
        </p:txBody>
      </p:sp>
      <p:sp>
        <p:nvSpPr>
          <p:cNvPr id="3" name="Untertitel 2"/>
          <p:cNvSpPr>
            <a:spLocks noGrp="1"/>
          </p:cNvSpPr>
          <p:nvPr>
            <p:ph type="subTitle" idx="1"/>
          </p:nvPr>
        </p:nvSpPr>
        <p:spPr>
          <a:xfrm>
            <a:off x="899592" y="1700809"/>
            <a:ext cx="6872808" cy="4852389"/>
          </a:xfrm>
        </p:spPr>
        <p:txBody>
          <a:bodyPr>
            <a:normAutofit/>
          </a:bodyPr>
          <a:lstStyle/>
          <a:p>
            <a:endParaRPr lang="de-DE" dirty="0">
              <a:solidFill>
                <a:schemeClr val="tx2">
                  <a:lumMod val="50000"/>
                </a:schemeClr>
              </a:solidFill>
            </a:endParaRPr>
          </a:p>
          <a:p>
            <a:r>
              <a:rPr lang="de-DE" dirty="0">
                <a:solidFill>
                  <a:schemeClr val="tx2">
                    <a:lumMod val="50000"/>
                  </a:schemeClr>
                </a:solidFill>
              </a:rPr>
              <a:t> </a:t>
            </a:r>
            <a:r>
              <a:rPr lang="de-DE" sz="2400" dirty="0">
                <a:solidFill>
                  <a:schemeClr val="tx2">
                    <a:lumMod val="50000"/>
                  </a:schemeClr>
                </a:solidFill>
              </a:rPr>
              <a:t>Fachtag des Netzwerkes Familienbildung LD/SÜW</a:t>
            </a:r>
          </a:p>
          <a:p>
            <a:r>
              <a:rPr lang="de-DE" sz="2400" dirty="0">
                <a:solidFill>
                  <a:schemeClr val="tx2">
                    <a:lumMod val="50000"/>
                  </a:schemeClr>
                </a:solidFill>
              </a:rPr>
              <a:t>26. Februar 2024</a:t>
            </a:r>
          </a:p>
          <a:p>
            <a:endParaRPr lang="de-DE" dirty="0">
              <a:solidFill>
                <a:schemeClr val="tx2">
                  <a:lumMod val="50000"/>
                </a:schemeClr>
              </a:solidFill>
            </a:endParaRPr>
          </a:p>
          <a:p>
            <a:r>
              <a:rPr lang="de-DE" sz="2000" dirty="0">
                <a:solidFill>
                  <a:schemeClr val="tx2">
                    <a:lumMod val="50000"/>
                  </a:schemeClr>
                </a:solidFill>
              </a:rPr>
              <a:t>Heike Anna Weiß</a:t>
            </a:r>
          </a:p>
          <a:p>
            <a:r>
              <a:rPr lang="de-DE" sz="2000" dirty="0">
                <a:solidFill>
                  <a:schemeClr val="tx2">
                    <a:lumMod val="50000"/>
                  </a:schemeClr>
                </a:solidFill>
              </a:rPr>
              <a:t>Netzwerkkoordinatorin im Bereich Familienbildung, HIPPY Koordination</a:t>
            </a:r>
          </a:p>
          <a:p>
            <a:r>
              <a:rPr lang="de-DE" sz="2000" dirty="0">
                <a:solidFill>
                  <a:schemeClr val="tx2">
                    <a:lumMod val="50000"/>
                  </a:schemeClr>
                </a:solidFill>
              </a:rPr>
              <a:t> Haus der Familie Landau</a:t>
            </a:r>
          </a:p>
          <a:p>
            <a:r>
              <a:rPr lang="de-DE" sz="2000" dirty="0">
                <a:solidFill>
                  <a:schemeClr val="tx2">
                    <a:lumMod val="50000"/>
                  </a:schemeClr>
                </a:solidFill>
              </a:rPr>
              <a:t> interkulturelle Mediatorin, Elternbegleiterin</a:t>
            </a:r>
          </a:p>
          <a:p>
            <a:endParaRPr lang="de-DE" dirty="0"/>
          </a:p>
        </p:txBody>
      </p:sp>
    </p:spTree>
    <p:extLst>
      <p:ext uri="{BB962C8B-B14F-4D97-AF65-F5344CB8AC3E}">
        <p14:creationId xmlns:p14="http://schemas.microsoft.com/office/powerpoint/2010/main" val="1703652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ED7F5-542E-4822-A41C-F9A873E5E882}"/>
              </a:ext>
            </a:extLst>
          </p:cNvPr>
          <p:cNvSpPr>
            <a:spLocks noGrp="1"/>
          </p:cNvSpPr>
          <p:nvPr>
            <p:ph type="title"/>
          </p:nvPr>
        </p:nvSpPr>
        <p:spPr/>
        <p:txBody>
          <a:bodyPr>
            <a:normAutofit/>
          </a:bodyPr>
          <a:lstStyle/>
          <a:p>
            <a:r>
              <a:rPr lang="de-DE" sz="3600" u="sng" dirty="0"/>
              <a:t>Kulturunterschiede/Kulturdimensionen</a:t>
            </a:r>
          </a:p>
        </p:txBody>
      </p:sp>
      <p:sp>
        <p:nvSpPr>
          <p:cNvPr id="3" name="Inhaltsplatzhalter 2">
            <a:extLst>
              <a:ext uri="{FF2B5EF4-FFF2-40B4-BE49-F238E27FC236}">
                <a16:creationId xmlns:a16="http://schemas.microsoft.com/office/drawing/2014/main" id="{228A79CA-0B90-4D96-989B-2967F8F9E332}"/>
              </a:ext>
            </a:extLst>
          </p:cNvPr>
          <p:cNvSpPr>
            <a:spLocks noGrp="1"/>
          </p:cNvSpPr>
          <p:nvPr>
            <p:ph idx="1"/>
          </p:nvPr>
        </p:nvSpPr>
        <p:spPr/>
        <p:txBody>
          <a:bodyPr/>
          <a:lstStyle/>
          <a:p>
            <a:r>
              <a:rPr lang="de-DE" dirty="0"/>
              <a:t>1.</a:t>
            </a:r>
            <a:r>
              <a:rPr lang="de-DE" b="1" dirty="0"/>
              <a:t>Gesellschaftsstruktur</a:t>
            </a:r>
            <a:r>
              <a:rPr lang="de-DE" dirty="0"/>
              <a:t>: </a:t>
            </a:r>
          </a:p>
          <a:p>
            <a:pPr marL="0" indent="0">
              <a:buNone/>
            </a:pPr>
            <a:r>
              <a:rPr lang="de-DE" dirty="0"/>
              <a:t>     z.B. Kollektivismus und Individualismus und   </a:t>
            </a:r>
          </a:p>
          <a:p>
            <a:pPr marL="0" indent="0">
              <a:buNone/>
            </a:pPr>
            <a:r>
              <a:rPr lang="de-DE" dirty="0"/>
              <a:t>    deren </a:t>
            </a:r>
            <a:r>
              <a:rPr lang="de-DE" b="1" dirty="0"/>
              <a:t>Kommunikation</a:t>
            </a:r>
          </a:p>
        </p:txBody>
      </p:sp>
    </p:spTree>
    <p:extLst>
      <p:ext uri="{BB962C8B-B14F-4D97-AF65-F5344CB8AC3E}">
        <p14:creationId xmlns:p14="http://schemas.microsoft.com/office/powerpoint/2010/main" val="35817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14" y="5604020"/>
            <a:ext cx="8141787" cy="962632"/>
          </a:xfrm>
        </p:spPr>
        <p:txBody>
          <a:bodyPr anchor="t">
            <a:normAutofit/>
          </a:bodyPr>
          <a:lstStyle/>
          <a:p>
            <a:r>
              <a:rPr lang="en-US" b="1" dirty="0" err="1">
                <a:solidFill>
                  <a:schemeClr val="tx2">
                    <a:lumMod val="50000"/>
                  </a:schemeClr>
                </a:solidFill>
              </a:rPr>
              <a:t>Individualismus</a:t>
            </a:r>
            <a:r>
              <a:rPr lang="en-US" dirty="0">
                <a:solidFill>
                  <a:schemeClr val="bg1"/>
                </a:solidFill>
              </a:rPr>
              <a:t> </a:t>
            </a:r>
          </a:p>
        </p:txBody>
      </p:sp>
      <p:sp>
        <p:nvSpPr>
          <p:cNvPr id="3" name="Content Placeholder 2"/>
          <p:cNvSpPr>
            <a:spLocks noGrp="1"/>
          </p:cNvSpPr>
          <p:nvPr>
            <p:ph type="body" idx="1"/>
          </p:nvPr>
        </p:nvSpPr>
        <p:spPr>
          <a:xfrm>
            <a:off x="2954137" y="548680"/>
            <a:ext cx="5034929" cy="5055340"/>
          </a:xfrm>
        </p:spPr>
        <p:txBody>
          <a:bodyPr anchor="b">
            <a:normAutofit fontScale="70000" lnSpcReduction="20000"/>
          </a:bodyPr>
          <a:lstStyle/>
          <a:p>
            <a:endParaRPr lang="de-DE" sz="1600" dirty="0"/>
          </a:p>
          <a:p>
            <a:endParaRPr lang="de-DE" sz="1600" dirty="0"/>
          </a:p>
          <a:p>
            <a:endParaRPr lang="de-DE" sz="1600" dirty="0"/>
          </a:p>
          <a:p>
            <a:endParaRPr lang="de-DE" sz="1600" dirty="0"/>
          </a:p>
          <a:p>
            <a:endParaRPr lang="de-DE" sz="1600" dirty="0"/>
          </a:p>
          <a:p>
            <a:r>
              <a:rPr lang="de-DE" sz="2400" dirty="0"/>
              <a:t>Freiheit, Selbstverwirklichung als Ziel (Bindung lockerer)</a:t>
            </a:r>
          </a:p>
          <a:p>
            <a:r>
              <a:rPr lang="de-DE" sz="2400" dirty="0"/>
              <a:t>Möglichkeiten für den Einzelnen</a:t>
            </a:r>
          </a:p>
          <a:p>
            <a:r>
              <a:rPr lang="de-DE" sz="2400" dirty="0"/>
              <a:t>Beziehungen freiwillig und verhandelbar</a:t>
            </a:r>
          </a:p>
          <a:p>
            <a:r>
              <a:rPr lang="de-DE" sz="2400" dirty="0"/>
              <a:t>Solidarität und gemeinsame Regeln</a:t>
            </a:r>
          </a:p>
          <a:p>
            <a:r>
              <a:rPr lang="de-DE" sz="2400" dirty="0"/>
              <a:t>Sozialstaat und soziale Berufe</a:t>
            </a:r>
          </a:p>
          <a:p>
            <a:r>
              <a:rPr lang="de-DE" sz="2400" dirty="0"/>
              <a:t>Vereins- und Ehrenamtsstrukturen</a:t>
            </a:r>
          </a:p>
          <a:p>
            <a:r>
              <a:rPr lang="de-DE" sz="2400" dirty="0"/>
              <a:t>Lebenslanges Lernen</a:t>
            </a:r>
          </a:p>
          <a:p>
            <a:r>
              <a:rPr lang="de-DE" sz="2400" dirty="0"/>
              <a:t>Privatsphäre und Eigenverantwortlichkeit *</a:t>
            </a:r>
          </a:p>
          <a:p>
            <a:r>
              <a:rPr lang="de-DE" sz="2400" dirty="0"/>
              <a:t>Erziehung: indirekte Form: es wird über Fragen herausgefunden, was das Kind im Inneren braucht, auch schon bei Säuglingen starke Orientierung an deren Bedürfnissen (Ansehen)  </a:t>
            </a:r>
          </a:p>
          <a:p>
            <a:pPr marL="0" indent="0">
              <a:buNone/>
            </a:pPr>
            <a:endParaRPr lang="de-DE" sz="2400" dirty="0"/>
          </a:p>
          <a:p>
            <a:r>
              <a:rPr lang="de-DE" sz="2400" dirty="0"/>
              <a:t> psychologische Autonomie, Schuldkultur</a:t>
            </a:r>
          </a:p>
          <a:p>
            <a:endParaRPr lang="de-DE" sz="1600" dirty="0"/>
          </a:p>
          <a:p>
            <a:endParaRPr lang="de-DE" sz="1600" dirty="0"/>
          </a:p>
          <a:p>
            <a:endParaRPr lang="de-DE" sz="1600" dirty="0"/>
          </a:p>
          <a:p>
            <a:pPr marL="0" indent="0">
              <a:buNone/>
            </a:pPr>
            <a:endParaRPr lang="de-DE" sz="1500" dirty="0"/>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91E334F5-B99D-40F8-A835-986BAE8A9EE2}"/>
                  </a:ext>
                </a:extLst>
              </p14:cNvPr>
              <p14:cNvContentPartPr/>
              <p14:nvPr/>
            </p14:nvContentPartPr>
            <p14:xfrm>
              <a:off x="348154" y="1076366"/>
              <a:ext cx="432720" cy="47880"/>
            </p14:xfrm>
          </p:contentPart>
        </mc:Choice>
        <mc:Fallback xmlns="">
          <p:pic>
            <p:nvPicPr>
              <p:cNvPr id="10" name="Freihand 9">
                <a:extLst>
                  <a:ext uri="{FF2B5EF4-FFF2-40B4-BE49-F238E27FC236}">
                    <a16:creationId xmlns:a16="http://schemas.microsoft.com/office/drawing/2014/main" id="{91E334F5-B99D-40F8-A835-986BAE8A9EE2}"/>
                  </a:ext>
                </a:extLst>
              </p:cNvPr>
              <p:cNvPicPr/>
              <p:nvPr/>
            </p:nvPicPr>
            <p:blipFill>
              <a:blip r:embed="rId3"/>
              <a:stretch>
                <a:fillRect/>
              </a:stretch>
            </p:blipFill>
            <p:spPr>
              <a:xfrm>
                <a:off x="312514" y="1004366"/>
                <a:ext cx="504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B2783293-A39C-409D-8492-437ED9952912}"/>
                  </a:ext>
                </a:extLst>
              </p14:cNvPr>
              <p14:cNvContentPartPr/>
              <p14:nvPr/>
            </p14:nvContentPartPr>
            <p14:xfrm>
              <a:off x="968434" y="1078886"/>
              <a:ext cx="556560" cy="75960"/>
            </p14:xfrm>
          </p:contentPart>
        </mc:Choice>
        <mc:Fallback xmlns="">
          <p:pic>
            <p:nvPicPr>
              <p:cNvPr id="12" name="Freihand 11">
                <a:extLst>
                  <a:ext uri="{FF2B5EF4-FFF2-40B4-BE49-F238E27FC236}">
                    <a16:creationId xmlns:a16="http://schemas.microsoft.com/office/drawing/2014/main" id="{B2783293-A39C-409D-8492-437ED9952912}"/>
                  </a:ext>
                </a:extLst>
              </p:cNvPr>
              <p:cNvPicPr/>
              <p:nvPr/>
            </p:nvPicPr>
            <p:blipFill>
              <a:blip r:embed="rId5"/>
              <a:stretch>
                <a:fillRect/>
              </a:stretch>
            </p:blipFill>
            <p:spPr>
              <a:xfrm>
                <a:off x="932794" y="1006886"/>
                <a:ext cx="628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Freihand 13">
                <a:extLst>
                  <a:ext uri="{FF2B5EF4-FFF2-40B4-BE49-F238E27FC236}">
                    <a16:creationId xmlns:a16="http://schemas.microsoft.com/office/drawing/2014/main" id="{535C3A75-106A-40CC-856F-36192885277B}"/>
                  </a:ext>
                </a:extLst>
              </p14:cNvPr>
              <p14:cNvContentPartPr/>
              <p14:nvPr/>
            </p14:nvContentPartPr>
            <p14:xfrm>
              <a:off x="1817674" y="1175006"/>
              <a:ext cx="620280" cy="15480"/>
            </p14:xfrm>
          </p:contentPart>
        </mc:Choice>
        <mc:Fallback xmlns="">
          <p:pic>
            <p:nvPicPr>
              <p:cNvPr id="14" name="Freihand 13">
                <a:extLst>
                  <a:ext uri="{FF2B5EF4-FFF2-40B4-BE49-F238E27FC236}">
                    <a16:creationId xmlns:a16="http://schemas.microsoft.com/office/drawing/2014/main" id="{535C3A75-106A-40CC-856F-36192885277B}"/>
                  </a:ext>
                </a:extLst>
              </p:cNvPr>
              <p:cNvPicPr/>
              <p:nvPr/>
            </p:nvPicPr>
            <p:blipFill>
              <a:blip r:embed="rId7"/>
              <a:stretch>
                <a:fillRect/>
              </a:stretch>
            </p:blipFill>
            <p:spPr>
              <a:xfrm>
                <a:off x="1782034" y="1103366"/>
                <a:ext cx="691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A5D39D0F-91FB-4692-8C04-E01A0CFF9600}"/>
                  </a:ext>
                </a:extLst>
              </p14:cNvPr>
              <p14:cNvContentPartPr/>
              <p14:nvPr/>
            </p14:nvContentPartPr>
            <p14:xfrm>
              <a:off x="140794" y="1012286"/>
              <a:ext cx="18000" cy="472320"/>
            </p14:xfrm>
          </p:contentPart>
        </mc:Choice>
        <mc:Fallback xmlns="">
          <p:pic>
            <p:nvPicPr>
              <p:cNvPr id="16" name="Freihand 15">
                <a:extLst>
                  <a:ext uri="{FF2B5EF4-FFF2-40B4-BE49-F238E27FC236}">
                    <a16:creationId xmlns:a16="http://schemas.microsoft.com/office/drawing/2014/main" id="{A5D39D0F-91FB-4692-8C04-E01A0CFF9600}"/>
                  </a:ext>
                </a:extLst>
              </p:cNvPr>
              <p:cNvPicPr/>
              <p:nvPr/>
            </p:nvPicPr>
            <p:blipFill>
              <a:blip r:embed="rId9"/>
              <a:stretch>
                <a:fillRect/>
              </a:stretch>
            </p:blipFill>
            <p:spPr>
              <a:xfrm>
                <a:off x="105154" y="940286"/>
                <a:ext cx="8964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A79771B4-1B30-4455-A6E9-466D66E77920}"/>
                  </a:ext>
                </a:extLst>
              </p14:cNvPr>
              <p14:cNvContentPartPr/>
              <p14:nvPr/>
            </p14:nvContentPartPr>
            <p14:xfrm>
              <a:off x="151954" y="1676126"/>
              <a:ext cx="45720" cy="498240"/>
            </p14:xfrm>
          </p:contentPart>
        </mc:Choice>
        <mc:Fallback xmlns="">
          <p:pic>
            <p:nvPicPr>
              <p:cNvPr id="17" name="Freihand 16">
                <a:extLst>
                  <a:ext uri="{FF2B5EF4-FFF2-40B4-BE49-F238E27FC236}">
                    <a16:creationId xmlns:a16="http://schemas.microsoft.com/office/drawing/2014/main" id="{A79771B4-1B30-4455-A6E9-466D66E77920}"/>
                  </a:ext>
                </a:extLst>
              </p:cNvPr>
              <p:cNvPicPr/>
              <p:nvPr/>
            </p:nvPicPr>
            <p:blipFill>
              <a:blip r:embed="rId11"/>
              <a:stretch>
                <a:fillRect/>
              </a:stretch>
            </p:blipFill>
            <p:spPr>
              <a:xfrm>
                <a:off x="116314" y="1604486"/>
                <a:ext cx="117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6FB29D00-1DFC-4ED4-A809-3996D3C0F579}"/>
                  </a:ext>
                </a:extLst>
              </p14:cNvPr>
              <p14:cNvContentPartPr/>
              <p14:nvPr/>
            </p14:nvContentPartPr>
            <p14:xfrm>
              <a:off x="173554" y="2394686"/>
              <a:ext cx="48600" cy="480600"/>
            </p14:xfrm>
          </p:contentPart>
        </mc:Choice>
        <mc:Fallback xmlns="">
          <p:pic>
            <p:nvPicPr>
              <p:cNvPr id="18" name="Freihand 17">
                <a:extLst>
                  <a:ext uri="{FF2B5EF4-FFF2-40B4-BE49-F238E27FC236}">
                    <a16:creationId xmlns:a16="http://schemas.microsoft.com/office/drawing/2014/main" id="{6FB29D00-1DFC-4ED4-A809-3996D3C0F579}"/>
                  </a:ext>
                </a:extLst>
              </p:cNvPr>
              <p:cNvPicPr/>
              <p:nvPr/>
            </p:nvPicPr>
            <p:blipFill>
              <a:blip r:embed="rId13"/>
              <a:stretch>
                <a:fillRect/>
              </a:stretch>
            </p:blipFill>
            <p:spPr>
              <a:xfrm>
                <a:off x="137914" y="2322686"/>
                <a:ext cx="12024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1E54BFFB-7D15-43C2-B957-D38731C6480E}"/>
                  </a:ext>
                </a:extLst>
              </p14:cNvPr>
              <p14:cNvContentPartPr/>
              <p14:nvPr/>
            </p14:nvContentPartPr>
            <p14:xfrm>
              <a:off x="249874" y="3058526"/>
              <a:ext cx="11160" cy="353160"/>
            </p14:xfrm>
          </p:contentPart>
        </mc:Choice>
        <mc:Fallback xmlns="">
          <p:pic>
            <p:nvPicPr>
              <p:cNvPr id="19" name="Freihand 18">
                <a:extLst>
                  <a:ext uri="{FF2B5EF4-FFF2-40B4-BE49-F238E27FC236}">
                    <a16:creationId xmlns:a16="http://schemas.microsoft.com/office/drawing/2014/main" id="{1E54BFFB-7D15-43C2-B957-D38731C6480E}"/>
                  </a:ext>
                </a:extLst>
              </p:cNvPr>
              <p:cNvPicPr/>
              <p:nvPr/>
            </p:nvPicPr>
            <p:blipFill>
              <a:blip r:embed="rId15"/>
              <a:stretch>
                <a:fillRect/>
              </a:stretch>
            </p:blipFill>
            <p:spPr>
              <a:xfrm>
                <a:off x="214234" y="2986886"/>
                <a:ext cx="8280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B055E81D-1A27-4B47-967E-A6638BFA0CEE}"/>
                  </a:ext>
                </a:extLst>
              </p14:cNvPr>
              <p14:cNvContentPartPr/>
              <p14:nvPr/>
            </p14:nvContentPartPr>
            <p14:xfrm>
              <a:off x="315394" y="3415286"/>
              <a:ext cx="434520" cy="78840"/>
            </p14:xfrm>
          </p:contentPart>
        </mc:Choice>
        <mc:Fallback xmlns="">
          <p:pic>
            <p:nvPicPr>
              <p:cNvPr id="20" name="Freihand 19">
                <a:extLst>
                  <a:ext uri="{FF2B5EF4-FFF2-40B4-BE49-F238E27FC236}">
                    <a16:creationId xmlns:a16="http://schemas.microsoft.com/office/drawing/2014/main" id="{B055E81D-1A27-4B47-967E-A6638BFA0CEE}"/>
                  </a:ext>
                </a:extLst>
              </p:cNvPr>
              <p:cNvPicPr/>
              <p:nvPr/>
            </p:nvPicPr>
            <p:blipFill>
              <a:blip r:embed="rId17"/>
              <a:stretch>
                <a:fillRect/>
              </a:stretch>
            </p:blipFill>
            <p:spPr>
              <a:xfrm>
                <a:off x="279394" y="3343286"/>
                <a:ext cx="506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493C0FCA-8493-496C-9D17-5C47B8F633CE}"/>
                  </a:ext>
                </a:extLst>
              </p14:cNvPr>
              <p14:cNvContentPartPr/>
              <p14:nvPr/>
            </p14:nvContentPartPr>
            <p14:xfrm>
              <a:off x="1001194" y="3483326"/>
              <a:ext cx="487440" cy="55440"/>
            </p14:xfrm>
          </p:contentPart>
        </mc:Choice>
        <mc:Fallback xmlns="">
          <p:pic>
            <p:nvPicPr>
              <p:cNvPr id="21" name="Freihand 20">
                <a:extLst>
                  <a:ext uri="{FF2B5EF4-FFF2-40B4-BE49-F238E27FC236}">
                    <a16:creationId xmlns:a16="http://schemas.microsoft.com/office/drawing/2014/main" id="{493C0FCA-8493-496C-9D17-5C47B8F633CE}"/>
                  </a:ext>
                </a:extLst>
              </p:cNvPr>
              <p:cNvPicPr/>
              <p:nvPr/>
            </p:nvPicPr>
            <p:blipFill>
              <a:blip r:embed="rId19"/>
              <a:stretch>
                <a:fillRect/>
              </a:stretch>
            </p:blipFill>
            <p:spPr>
              <a:xfrm>
                <a:off x="965554" y="3411326"/>
                <a:ext cx="559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323510C2-4779-4244-9FE2-388C84EEEAA3}"/>
                  </a:ext>
                </a:extLst>
              </p14:cNvPr>
              <p14:cNvContentPartPr/>
              <p14:nvPr/>
            </p14:nvContentPartPr>
            <p14:xfrm>
              <a:off x="2622994" y="1207766"/>
              <a:ext cx="360" cy="360"/>
            </p14:xfrm>
          </p:contentPart>
        </mc:Choice>
        <mc:Fallback xmlns="">
          <p:pic>
            <p:nvPicPr>
              <p:cNvPr id="31" name="Freihand 30">
                <a:extLst>
                  <a:ext uri="{FF2B5EF4-FFF2-40B4-BE49-F238E27FC236}">
                    <a16:creationId xmlns:a16="http://schemas.microsoft.com/office/drawing/2014/main" id="{323510C2-4779-4244-9FE2-388C84EEEAA3}"/>
                  </a:ext>
                </a:extLst>
              </p:cNvPr>
              <p:cNvPicPr/>
              <p:nvPr/>
            </p:nvPicPr>
            <p:blipFill>
              <a:blip r:embed="rId21"/>
              <a:stretch>
                <a:fillRect/>
              </a:stretch>
            </p:blipFill>
            <p:spPr>
              <a:xfrm>
                <a:off x="2587354" y="11361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DBB792A7-0EF8-47DE-8A2B-576A9095FA5D}"/>
                  </a:ext>
                </a:extLst>
              </p14:cNvPr>
              <p14:cNvContentPartPr/>
              <p14:nvPr/>
            </p14:nvContentPartPr>
            <p14:xfrm>
              <a:off x="2622994" y="1207766"/>
              <a:ext cx="44640" cy="459000"/>
            </p14:xfrm>
          </p:contentPart>
        </mc:Choice>
        <mc:Fallback xmlns="">
          <p:pic>
            <p:nvPicPr>
              <p:cNvPr id="32" name="Freihand 31">
                <a:extLst>
                  <a:ext uri="{FF2B5EF4-FFF2-40B4-BE49-F238E27FC236}">
                    <a16:creationId xmlns:a16="http://schemas.microsoft.com/office/drawing/2014/main" id="{DBB792A7-0EF8-47DE-8A2B-576A9095FA5D}"/>
                  </a:ext>
                </a:extLst>
              </p:cNvPr>
              <p:cNvPicPr/>
              <p:nvPr/>
            </p:nvPicPr>
            <p:blipFill>
              <a:blip r:embed="rId23"/>
              <a:stretch>
                <a:fillRect/>
              </a:stretch>
            </p:blipFill>
            <p:spPr>
              <a:xfrm>
                <a:off x="2587354" y="1136126"/>
                <a:ext cx="1162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F8E749F1-4990-4EFB-92D2-23879243C405}"/>
                  </a:ext>
                </a:extLst>
              </p14:cNvPr>
              <p14:cNvContentPartPr/>
              <p14:nvPr/>
            </p14:nvContentPartPr>
            <p14:xfrm>
              <a:off x="2666914" y="1686566"/>
              <a:ext cx="360" cy="360"/>
            </p14:xfrm>
          </p:contentPart>
        </mc:Choice>
        <mc:Fallback xmlns="">
          <p:pic>
            <p:nvPicPr>
              <p:cNvPr id="33" name="Freihand 32">
                <a:extLst>
                  <a:ext uri="{FF2B5EF4-FFF2-40B4-BE49-F238E27FC236}">
                    <a16:creationId xmlns:a16="http://schemas.microsoft.com/office/drawing/2014/main" id="{F8E749F1-4990-4EFB-92D2-23879243C405}"/>
                  </a:ext>
                </a:extLst>
              </p:cNvPr>
              <p:cNvPicPr/>
              <p:nvPr/>
            </p:nvPicPr>
            <p:blipFill>
              <a:blip r:embed="rId21"/>
              <a:stretch>
                <a:fillRect/>
              </a:stretch>
            </p:blipFill>
            <p:spPr>
              <a:xfrm>
                <a:off x="2631274" y="1614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74B2DFFA-5134-47E4-80DA-16E38471C45B}"/>
                  </a:ext>
                </a:extLst>
              </p14:cNvPr>
              <p14:cNvContentPartPr/>
              <p14:nvPr/>
            </p14:nvContentPartPr>
            <p14:xfrm>
              <a:off x="2677354" y="1947926"/>
              <a:ext cx="11520" cy="480960"/>
            </p14:xfrm>
          </p:contentPart>
        </mc:Choice>
        <mc:Fallback xmlns="">
          <p:pic>
            <p:nvPicPr>
              <p:cNvPr id="34" name="Freihand 33">
                <a:extLst>
                  <a:ext uri="{FF2B5EF4-FFF2-40B4-BE49-F238E27FC236}">
                    <a16:creationId xmlns:a16="http://schemas.microsoft.com/office/drawing/2014/main" id="{74B2DFFA-5134-47E4-80DA-16E38471C45B}"/>
                  </a:ext>
                </a:extLst>
              </p:cNvPr>
              <p:cNvPicPr/>
              <p:nvPr/>
            </p:nvPicPr>
            <p:blipFill>
              <a:blip r:embed="rId26"/>
              <a:stretch>
                <a:fillRect/>
              </a:stretch>
            </p:blipFill>
            <p:spPr>
              <a:xfrm>
                <a:off x="2641714" y="1875926"/>
                <a:ext cx="8316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2257302B-A059-42F7-B314-0E1B6CC5411B}"/>
                  </a:ext>
                </a:extLst>
              </p14:cNvPr>
              <p14:cNvContentPartPr/>
              <p14:nvPr/>
            </p14:nvContentPartPr>
            <p14:xfrm>
              <a:off x="2677354" y="2449046"/>
              <a:ext cx="360" cy="360"/>
            </p14:xfrm>
          </p:contentPart>
        </mc:Choice>
        <mc:Fallback xmlns="">
          <p:pic>
            <p:nvPicPr>
              <p:cNvPr id="35" name="Freihand 34">
                <a:extLst>
                  <a:ext uri="{FF2B5EF4-FFF2-40B4-BE49-F238E27FC236}">
                    <a16:creationId xmlns:a16="http://schemas.microsoft.com/office/drawing/2014/main" id="{2257302B-A059-42F7-B314-0E1B6CC5411B}"/>
                  </a:ext>
                </a:extLst>
              </p:cNvPr>
              <p:cNvPicPr/>
              <p:nvPr/>
            </p:nvPicPr>
            <p:blipFill>
              <a:blip r:embed="rId21"/>
              <a:stretch>
                <a:fillRect/>
              </a:stretch>
            </p:blipFill>
            <p:spPr>
              <a:xfrm>
                <a:off x="2641714" y="2377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5D673F14-1192-4870-BA3E-041011844409}"/>
                  </a:ext>
                </a:extLst>
              </p14:cNvPr>
              <p14:cNvContentPartPr/>
              <p14:nvPr/>
            </p14:nvContentPartPr>
            <p14:xfrm>
              <a:off x="2634154" y="2602406"/>
              <a:ext cx="67320" cy="478080"/>
            </p14:xfrm>
          </p:contentPart>
        </mc:Choice>
        <mc:Fallback xmlns="">
          <p:pic>
            <p:nvPicPr>
              <p:cNvPr id="36" name="Freihand 35">
                <a:extLst>
                  <a:ext uri="{FF2B5EF4-FFF2-40B4-BE49-F238E27FC236}">
                    <a16:creationId xmlns:a16="http://schemas.microsoft.com/office/drawing/2014/main" id="{5D673F14-1192-4870-BA3E-041011844409}"/>
                  </a:ext>
                </a:extLst>
              </p:cNvPr>
              <p:cNvPicPr/>
              <p:nvPr/>
            </p:nvPicPr>
            <p:blipFill>
              <a:blip r:embed="rId29"/>
              <a:stretch>
                <a:fillRect/>
              </a:stretch>
            </p:blipFill>
            <p:spPr>
              <a:xfrm>
                <a:off x="2598514" y="2530766"/>
                <a:ext cx="13896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399A10C4-CA5A-45FA-92B0-E9BE9A9436D2}"/>
                  </a:ext>
                </a:extLst>
              </p14:cNvPr>
              <p14:cNvContentPartPr/>
              <p14:nvPr/>
            </p14:nvContentPartPr>
            <p14:xfrm>
              <a:off x="2699674" y="3101726"/>
              <a:ext cx="360" cy="360"/>
            </p14:xfrm>
          </p:contentPart>
        </mc:Choice>
        <mc:Fallback xmlns="">
          <p:pic>
            <p:nvPicPr>
              <p:cNvPr id="37" name="Freihand 36">
                <a:extLst>
                  <a:ext uri="{FF2B5EF4-FFF2-40B4-BE49-F238E27FC236}">
                    <a16:creationId xmlns:a16="http://schemas.microsoft.com/office/drawing/2014/main" id="{399A10C4-CA5A-45FA-92B0-E9BE9A9436D2}"/>
                  </a:ext>
                </a:extLst>
              </p:cNvPr>
              <p:cNvPicPr/>
              <p:nvPr/>
            </p:nvPicPr>
            <p:blipFill>
              <a:blip r:embed="rId21"/>
              <a:stretch>
                <a:fillRect/>
              </a:stretch>
            </p:blipFill>
            <p:spPr>
              <a:xfrm>
                <a:off x="2663674" y="303008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C79F6066-0A77-4CD3-9D49-799B26ABC4C9}"/>
                  </a:ext>
                </a:extLst>
              </p14:cNvPr>
              <p14:cNvContentPartPr/>
              <p14:nvPr/>
            </p14:nvContentPartPr>
            <p14:xfrm>
              <a:off x="2655754" y="3275966"/>
              <a:ext cx="66240" cy="392040"/>
            </p14:xfrm>
          </p:contentPart>
        </mc:Choice>
        <mc:Fallback xmlns="">
          <p:pic>
            <p:nvPicPr>
              <p:cNvPr id="38" name="Freihand 37">
                <a:extLst>
                  <a:ext uri="{FF2B5EF4-FFF2-40B4-BE49-F238E27FC236}">
                    <a16:creationId xmlns:a16="http://schemas.microsoft.com/office/drawing/2014/main" id="{C79F6066-0A77-4CD3-9D49-799B26ABC4C9}"/>
                  </a:ext>
                </a:extLst>
              </p:cNvPr>
              <p:cNvPicPr/>
              <p:nvPr/>
            </p:nvPicPr>
            <p:blipFill>
              <a:blip r:embed="rId32"/>
              <a:stretch>
                <a:fillRect/>
              </a:stretch>
            </p:blipFill>
            <p:spPr>
              <a:xfrm>
                <a:off x="2620114" y="3203966"/>
                <a:ext cx="13788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ED733859-BFD4-4FC5-BF91-8EAA637D2DED}"/>
                  </a:ext>
                </a:extLst>
              </p14:cNvPr>
              <p14:cNvContentPartPr/>
              <p14:nvPr/>
            </p14:nvContentPartPr>
            <p14:xfrm>
              <a:off x="1719754" y="3493046"/>
              <a:ext cx="314280" cy="65160"/>
            </p14:xfrm>
          </p:contentPart>
        </mc:Choice>
        <mc:Fallback xmlns="">
          <p:pic>
            <p:nvPicPr>
              <p:cNvPr id="39" name="Freihand 38">
                <a:extLst>
                  <a:ext uri="{FF2B5EF4-FFF2-40B4-BE49-F238E27FC236}">
                    <a16:creationId xmlns:a16="http://schemas.microsoft.com/office/drawing/2014/main" id="{ED733859-BFD4-4FC5-BF91-8EAA637D2DED}"/>
                  </a:ext>
                </a:extLst>
              </p:cNvPr>
              <p:cNvPicPr/>
              <p:nvPr/>
            </p:nvPicPr>
            <p:blipFill>
              <a:blip r:embed="rId34"/>
              <a:stretch>
                <a:fillRect/>
              </a:stretch>
            </p:blipFill>
            <p:spPr>
              <a:xfrm>
                <a:off x="1683754" y="3421046"/>
                <a:ext cx="385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199975ED-6D94-4BB8-9924-DFCA345C1E84}"/>
                  </a:ext>
                </a:extLst>
              </p14:cNvPr>
              <p14:cNvContentPartPr/>
              <p14:nvPr/>
            </p14:nvContentPartPr>
            <p14:xfrm>
              <a:off x="2045914" y="3559286"/>
              <a:ext cx="360" cy="360"/>
            </p14:xfrm>
          </p:contentPart>
        </mc:Choice>
        <mc:Fallback xmlns="">
          <p:pic>
            <p:nvPicPr>
              <p:cNvPr id="40" name="Freihand 39">
                <a:extLst>
                  <a:ext uri="{FF2B5EF4-FFF2-40B4-BE49-F238E27FC236}">
                    <a16:creationId xmlns:a16="http://schemas.microsoft.com/office/drawing/2014/main" id="{199975ED-6D94-4BB8-9924-DFCA345C1E84}"/>
                  </a:ext>
                </a:extLst>
              </p:cNvPr>
              <p:cNvPicPr/>
              <p:nvPr/>
            </p:nvPicPr>
            <p:blipFill>
              <a:blip r:embed="rId21"/>
              <a:stretch>
                <a:fillRect/>
              </a:stretch>
            </p:blipFill>
            <p:spPr>
              <a:xfrm>
                <a:off x="2010274" y="348728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47467915-38B6-44DD-9A95-9EE63F0FED29}"/>
                  </a:ext>
                </a:extLst>
              </p14:cNvPr>
              <p14:cNvContentPartPr/>
              <p14:nvPr/>
            </p14:nvContentPartPr>
            <p14:xfrm>
              <a:off x="2242474" y="3514286"/>
              <a:ext cx="372600" cy="34200"/>
            </p14:xfrm>
          </p:contentPart>
        </mc:Choice>
        <mc:Fallback xmlns="">
          <p:pic>
            <p:nvPicPr>
              <p:cNvPr id="41" name="Freihand 40">
                <a:extLst>
                  <a:ext uri="{FF2B5EF4-FFF2-40B4-BE49-F238E27FC236}">
                    <a16:creationId xmlns:a16="http://schemas.microsoft.com/office/drawing/2014/main" id="{47467915-38B6-44DD-9A95-9EE63F0FED29}"/>
                  </a:ext>
                </a:extLst>
              </p:cNvPr>
              <p:cNvPicPr/>
              <p:nvPr/>
            </p:nvPicPr>
            <p:blipFill>
              <a:blip r:embed="rId37"/>
              <a:stretch>
                <a:fillRect/>
              </a:stretch>
            </p:blipFill>
            <p:spPr>
              <a:xfrm>
                <a:off x="2206474" y="3442286"/>
                <a:ext cx="444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7B2E6ACE-4256-4B83-ABA6-6B6E57776CDC}"/>
                  </a:ext>
                </a:extLst>
              </p14:cNvPr>
              <p14:cNvContentPartPr/>
              <p14:nvPr/>
            </p14:nvContentPartPr>
            <p14:xfrm>
              <a:off x="2634154" y="3548126"/>
              <a:ext cx="360" cy="360"/>
            </p14:xfrm>
          </p:contentPart>
        </mc:Choice>
        <mc:Fallback xmlns="">
          <p:pic>
            <p:nvPicPr>
              <p:cNvPr id="42" name="Freihand 41">
                <a:extLst>
                  <a:ext uri="{FF2B5EF4-FFF2-40B4-BE49-F238E27FC236}">
                    <a16:creationId xmlns:a16="http://schemas.microsoft.com/office/drawing/2014/main" id="{7B2E6ACE-4256-4B83-ABA6-6B6E57776CDC}"/>
                  </a:ext>
                </a:extLst>
              </p:cNvPr>
              <p:cNvPicPr/>
              <p:nvPr/>
            </p:nvPicPr>
            <p:blipFill>
              <a:blip r:embed="rId21"/>
              <a:stretch>
                <a:fillRect/>
              </a:stretch>
            </p:blipFill>
            <p:spPr>
              <a:xfrm>
                <a:off x="2598514" y="34761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000172B9-C3C0-4CE6-A9C0-800AF0855C3F}"/>
                  </a:ext>
                </a:extLst>
              </p14:cNvPr>
              <p14:cNvContentPartPr/>
              <p14:nvPr/>
            </p14:nvContentPartPr>
            <p14:xfrm>
              <a:off x="2710114" y="1740926"/>
              <a:ext cx="360" cy="360"/>
            </p14:xfrm>
          </p:contentPart>
        </mc:Choice>
        <mc:Fallback xmlns="">
          <p:pic>
            <p:nvPicPr>
              <p:cNvPr id="43" name="Freihand 42">
                <a:extLst>
                  <a:ext uri="{FF2B5EF4-FFF2-40B4-BE49-F238E27FC236}">
                    <a16:creationId xmlns:a16="http://schemas.microsoft.com/office/drawing/2014/main" id="{000172B9-C3C0-4CE6-A9C0-800AF0855C3F}"/>
                  </a:ext>
                </a:extLst>
              </p:cNvPr>
              <p:cNvPicPr/>
              <p:nvPr/>
            </p:nvPicPr>
            <p:blipFill>
              <a:blip r:embed="rId21"/>
              <a:stretch>
                <a:fillRect/>
              </a:stretch>
            </p:blipFill>
            <p:spPr>
              <a:xfrm>
                <a:off x="2674474" y="166928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Freihand 43">
                <a:extLst>
                  <a:ext uri="{FF2B5EF4-FFF2-40B4-BE49-F238E27FC236}">
                    <a16:creationId xmlns:a16="http://schemas.microsoft.com/office/drawing/2014/main" id="{4B0E1C42-307E-453B-86F1-97901AB5DB2D}"/>
                  </a:ext>
                </a:extLst>
              </p14:cNvPr>
              <p14:cNvContentPartPr/>
              <p14:nvPr/>
            </p14:nvContentPartPr>
            <p14:xfrm>
              <a:off x="-11486" y="1001126"/>
              <a:ext cx="360" cy="360"/>
            </p14:xfrm>
          </p:contentPart>
        </mc:Choice>
        <mc:Fallback xmlns="">
          <p:pic>
            <p:nvPicPr>
              <p:cNvPr id="44" name="Freihand 43">
                <a:extLst>
                  <a:ext uri="{FF2B5EF4-FFF2-40B4-BE49-F238E27FC236}">
                    <a16:creationId xmlns:a16="http://schemas.microsoft.com/office/drawing/2014/main" id="{4B0E1C42-307E-453B-86F1-97901AB5DB2D}"/>
                  </a:ext>
                </a:extLst>
              </p:cNvPr>
              <p:cNvPicPr/>
              <p:nvPr/>
            </p:nvPicPr>
            <p:blipFill>
              <a:blip r:embed="rId41"/>
              <a:stretch>
                <a:fillRect/>
              </a:stretch>
            </p:blipFill>
            <p:spPr>
              <a:xfrm>
                <a:off x="-20486" y="992126"/>
                <a:ext cx="18000" cy="18000"/>
              </a:xfrm>
              <a:prstGeom prst="rect">
                <a:avLst/>
              </a:prstGeom>
            </p:spPr>
          </p:pic>
        </mc:Fallback>
      </mc:AlternateContent>
      <p:sp>
        <p:nvSpPr>
          <p:cNvPr id="45" name="Ellipse 44">
            <a:extLst>
              <a:ext uri="{FF2B5EF4-FFF2-40B4-BE49-F238E27FC236}">
                <a16:creationId xmlns:a16="http://schemas.microsoft.com/office/drawing/2014/main" id="{7D641AFC-28D4-4320-A610-17AA5E94D53B}"/>
              </a:ext>
            </a:extLst>
          </p:cNvPr>
          <p:cNvSpPr/>
          <p:nvPr/>
        </p:nvSpPr>
        <p:spPr>
          <a:xfrm>
            <a:off x="694891" y="2174366"/>
            <a:ext cx="306303" cy="22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E360F879-643E-4D9C-B11F-037F32D1FD2E}"/>
              </a:ext>
            </a:extLst>
          </p:cNvPr>
          <p:cNvSpPr/>
          <p:nvPr/>
        </p:nvSpPr>
        <p:spPr>
          <a:xfrm>
            <a:off x="1444051" y="1484606"/>
            <a:ext cx="314280" cy="2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FE5FC39F-5CFC-456B-9358-F711CDB4556E}"/>
              </a:ext>
            </a:extLst>
          </p:cNvPr>
          <p:cNvSpPr/>
          <p:nvPr/>
        </p:nvSpPr>
        <p:spPr>
          <a:xfrm>
            <a:off x="2034034" y="2449046"/>
            <a:ext cx="155823" cy="182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0C15F032-739E-4AA8-BA64-E65AC53FAA3B}"/>
              </a:ext>
            </a:extLst>
          </p:cNvPr>
          <p:cNvSpPr/>
          <p:nvPr/>
        </p:nvSpPr>
        <p:spPr>
          <a:xfrm>
            <a:off x="1197148" y="2875286"/>
            <a:ext cx="187143" cy="12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3D466191-6DBD-4F83-B663-ECA17675AFE3}"/>
              </a:ext>
            </a:extLst>
          </p:cNvPr>
          <p:cNvSpPr/>
          <p:nvPr/>
        </p:nvSpPr>
        <p:spPr>
          <a:xfrm>
            <a:off x="1524994" y="2174366"/>
            <a:ext cx="203097" cy="22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miley 5"/>
          <p:cNvSpPr/>
          <p:nvPr/>
        </p:nvSpPr>
        <p:spPr>
          <a:xfrm>
            <a:off x="6516216" y="4149080"/>
            <a:ext cx="432048" cy="39053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71735A9D-2F74-4DA0-8B9D-BEDAE92E34E2}"/>
              </a:ext>
            </a:extLst>
          </p:cNvPr>
          <p:cNvSpPr/>
          <p:nvPr/>
        </p:nvSpPr>
        <p:spPr>
          <a:xfrm flipH="1">
            <a:off x="1536691" y="2935166"/>
            <a:ext cx="178383" cy="22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91F5F81E-52E6-457D-B7C2-2B2DBF997E2E}"/>
              </a:ext>
            </a:extLst>
          </p:cNvPr>
          <p:cNvSpPr/>
          <p:nvPr/>
        </p:nvSpPr>
        <p:spPr>
          <a:xfrm>
            <a:off x="562373" y="2902808"/>
            <a:ext cx="272823" cy="26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1BFBC3C5-0F45-4792-95FA-36AC00D29FEF}"/>
              </a:ext>
            </a:extLst>
          </p:cNvPr>
          <p:cNvSpPr/>
          <p:nvPr/>
        </p:nvSpPr>
        <p:spPr>
          <a:xfrm>
            <a:off x="790242" y="1681554"/>
            <a:ext cx="187143" cy="12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Kommunikation im Individualismus: </a:t>
            </a:r>
            <a:br>
              <a:rPr lang="de-DE" sz="3200" dirty="0"/>
            </a:br>
            <a:r>
              <a:rPr lang="de-DE" sz="3200" b="1" dirty="0"/>
              <a:t>was</a:t>
            </a:r>
            <a:r>
              <a:rPr lang="de-DE" sz="3200" dirty="0"/>
              <a:t> wird gesagt?</a:t>
            </a:r>
          </a:p>
        </p:txBody>
      </p:sp>
      <p:sp>
        <p:nvSpPr>
          <p:cNvPr id="3" name="Inhaltsplatzhalter 2"/>
          <p:cNvSpPr>
            <a:spLocks noGrp="1"/>
          </p:cNvSpPr>
          <p:nvPr>
            <p:ph idx="1"/>
          </p:nvPr>
        </p:nvSpPr>
        <p:spPr/>
        <p:txBody>
          <a:bodyPr>
            <a:normAutofit fontScale="92500" lnSpcReduction="20000"/>
          </a:bodyPr>
          <a:lstStyle/>
          <a:p>
            <a:r>
              <a:rPr lang="de-DE" dirty="0"/>
              <a:t>Eigene Meinung haben und ausdrücken sind Kennzeichen von Reife</a:t>
            </a:r>
          </a:p>
          <a:p>
            <a:r>
              <a:rPr lang="de-DE" dirty="0"/>
              <a:t>Ausdruck über klare, präzise Sprache </a:t>
            </a:r>
          </a:p>
          <a:p>
            <a:r>
              <a:rPr lang="de-DE" dirty="0"/>
              <a:t>direkte und klare Kritik</a:t>
            </a:r>
          </a:p>
          <a:p>
            <a:r>
              <a:rPr lang="de-DE" dirty="0"/>
              <a:t>offene Kritik zeigt, dass man sich um Lösungen bemüht</a:t>
            </a:r>
          </a:p>
          <a:p>
            <a:r>
              <a:rPr lang="de-DE" dirty="0"/>
              <a:t>Konflikte kommen zur Sprache </a:t>
            </a:r>
          </a:p>
          <a:p>
            <a:r>
              <a:rPr lang="de-DE" dirty="0"/>
              <a:t>Streit und Kritik können auch positiv sein</a:t>
            </a:r>
          </a:p>
          <a:p>
            <a:r>
              <a:rPr lang="de-DE" dirty="0"/>
              <a:t>Offenheit und Lösungsfindung am wichtigsten, gehen über persönliche Befindlichkeiten *</a:t>
            </a:r>
          </a:p>
          <a:p>
            <a:endParaRPr lang="de-DE" dirty="0"/>
          </a:p>
        </p:txBody>
      </p:sp>
    </p:spTree>
    <p:extLst>
      <p:ext uri="{BB962C8B-B14F-4D97-AF65-F5344CB8AC3E}">
        <p14:creationId xmlns:p14="http://schemas.microsoft.com/office/powerpoint/2010/main" val="22132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04664"/>
            <a:ext cx="8229600" cy="5505475"/>
          </a:xfrm>
        </p:spPr>
        <p:txBody>
          <a:bodyPr>
            <a:normAutofit fontScale="77500" lnSpcReduction="20000"/>
          </a:bodyPr>
          <a:lstStyle/>
          <a:p>
            <a:pPr marL="0" indent="0">
              <a:buNone/>
            </a:pPr>
            <a:r>
              <a:rPr lang="de-DE" sz="4600" dirty="0"/>
              <a:t>Low-</a:t>
            </a:r>
            <a:r>
              <a:rPr lang="de-DE" sz="4600" dirty="0" err="1"/>
              <a:t>context</a:t>
            </a:r>
            <a:r>
              <a:rPr lang="de-DE" sz="4600" dirty="0"/>
              <a:t>: </a:t>
            </a:r>
            <a:r>
              <a:rPr lang="de-DE" sz="4600" b="1" dirty="0"/>
              <a:t>wie</a:t>
            </a:r>
            <a:r>
              <a:rPr lang="de-DE" sz="4600" dirty="0"/>
              <a:t> wird es gesagt? </a:t>
            </a:r>
          </a:p>
          <a:p>
            <a:pPr marL="0" indent="0">
              <a:buNone/>
            </a:pPr>
            <a:endParaRPr lang="de-DE" sz="3600" dirty="0"/>
          </a:p>
          <a:p>
            <a:pPr marL="0" indent="0">
              <a:buNone/>
            </a:pPr>
            <a:r>
              <a:rPr lang="de-DE" sz="2900" dirty="0"/>
              <a:t>wenig Kontextinfos zur Infovermittlung nötig, Geschäftsbeziehungen eher </a:t>
            </a:r>
            <a:r>
              <a:rPr lang="de-DE" sz="2900" b="1" dirty="0"/>
              <a:t>unpersönlicher</a:t>
            </a:r>
            <a:r>
              <a:rPr lang="de-DE" sz="2900" dirty="0"/>
              <a:t> Natur, Fokus auf </a:t>
            </a:r>
            <a:r>
              <a:rPr lang="de-DE" sz="2900" b="1" dirty="0"/>
              <a:t>Sachebene</a:t>
            </a:r>
            <a:r>
              <a:rPr lang="de-DE" sz="2900" dirty="0"/>
              <a:t>, Informationen werden über das Wort vermittelt. Bedeutungen sehr </a:t>
            </a:r>
            <a:r>
              <a:rPr lang="de-DE" sz="2900" b="1" dirty="0"/>
              <a:t>nahe am eigentlichen Wortsinn.</a:t>
            </a:r>
          </a:p>
          <a:p>
            <a:endParaRPr lang="de-DE" sz="2900" dirty="0"/>
          </a:p>
          <a:p>
            <a:pPr marL="0" indent="0">
              <a:buNone/>
            </a:pPr>
            <a:r>
              <a:rPr lang="de-DE" sz="2900" dirty="0"/>
              <a:t>Mimik/Gestik/nonverbale Signale untergeordnete Rolle. </a:t>
            </a:r>
          </a:p>
          <a:p>
            <a:endParaRPr lang="de-DE" sz="2900" dirty="0"/>
          </a:p>
          <a:p>
            <a:pPr marL="0" indent="0">
              <a:buNone/>
            </a:pPr>
            <a:r>
              <a:rPr lang="de-DE" sz="2900" dirty="0"/>
              <a:t>Konflikte werde</a:t>
            </a:r>
            <a:r>
              <a:rPr lang="de-DE" sz="2900" i="1" dirty="0"/>
              <a:t>n</a:t>
            </a:r>
            <a:r>
              <a:rPr lang="de-DE" sz="2900" dirty="0"/>
              <a:t> endpersonalisiert, berufliche Beziehungen dienen nur dem eigentlichen </a:t>
            </a:r>
            <a:r>
              <a:rPr lang="de-DE" sz="2900" b="1" dirty="0"/>
              <a:t>Grundzweck </a:t>
            </a:r>
            <a:r>
              <a:rPr lang="de-DE" sz="2900" dirty="0"/>
              <a:t>und laufen weniger auf der Vertrauensbasis  zwischen Partnern. </a:t>
            </a:r>
          </a:p>
          <a:p>
            <a:endParaRPr lang="de-DE" sz="2900" dirty="0"/>
          </a:p>
          <a:p>
            <a:pPr marL="0" indent="0">
              <a:buNone/>
            </a:pPr>
            <a:r>
              <a:rPr lang="de-DE" sz="2900" dirty="0"/>
              <a:t>Die eigene Identität wurzelt in der eigenen Person und beruht eher auf die eigenen Leistungen.</a:t>
            </a:r>
          </a:p>
          <a:p>
            <a:pPr marL="0" indent="0">
              <a:buNone/>
            </a:pPr>
            <a:r>
              <a:rPr lang="de-DE" sz="2900" dirty="0"/>
              <a:t>„</a:t>
            </a:r>
            <a:r>
              <a:rPr lang="de-DE" sz="2900" dirty="0" err="1"/>
              <a:t>Beyond</a:t>
            </a:r>
            <a:r>
              <a:rPr lang="de-DE" sz="2900" dirty="0"/>
              <a:t> Culture“, Hall, Edward T., Anchor Books Verlag, 1990</a:t>
            </a:r>
          </a:p>
          <a:p>
            <a:endParaRPr lang="de-DE" dirty="0"/>
          </a:p>
        </p:txBody>
      </p:sp>
    </p:spTree>
    <p:extLst>
      <p:ext uri="{BB962C8B-B14F-4D97-AF65-F5344CB8AC3E}">
        <p14:creationId xmlns:p14="http://schemas.microsoft.com/office/powerpoint/2010/main" val="13738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370" y="5743874"/>
            <a:ext cx="5255249" cy="934299"/>
          </a:xfrm>
        </p:spPr>
        <p:txBody>
          <a:bodyPr anchor="t">
            <a:normAutofit/>
          </a:bodyPr>
          <a:lstStyle/>
          <a:p>
            <a:r>
              <a:rPr lang="en-US" b="1" dirty="0" err="1">
                <a:solidFill>
                  <a:schemeClr val="tx2">
                    <a:lumMod val="50000"/>
                  </a:schemeClr>
                </a:solidFill>
              </a:rPr>
              <a:t>Kollektivismus</a:t>
            </a:r>
            <a:endParaRPr lang="en-US" b="1" dirty="0">
              <a:solidFill>
                <a:schemeClr val="tx2">
                  <a:lumMod val="50000"/>
                </a:schemeClr>
              </a:solidFill>
            </a:endParaRPr>
          </a:p>
        </p:txBody>
      </p:sp>
      <p:sp>
        <p:nvSpPr>
          <p:cNvPr id="3" name="Content Placeholder 2"/>
          <p:cNvSpPr>
            <a:spLocks noGrp="1"/>
          </p:cNvSpPr>
          <p:nvPr>
            <p:ph type="body" idx="1"/>
          </p:nvPr>
        </p:nvSpPr>
        <p:spPr>
          <a:xfrm>
            <a:off x="3164851" y="404664"/>
            <a:ext cx="5255249" cy="5544616"/>
          </a:xfrm>
        </p:spPr>
        <p:txBody>
          <a:bodyPr anchor="b">
            <a:noAutofit/>
          </a:bodyPr>
          <a:lstStyle/>
          <a:p>
            <a:endParaRPr lang="de-DE" sz="2000" dirty="0"/>
          </a:p>
          <a:p>
            <a:endParaRPr lang="de-DE" sz="2000" dirty="0"/>
          </a:p>
          <a:p>
            <a:endParaRPr lang="de-DE" sz="2000" dirty="0"/>
          </a:p>
          <a:p>
            <a:endParaRPr lang="de-DE" sz="2000" dirty="0"/>
          </a:p>
          <a:p>
            <a:endParaRPr lang="de-DE" sz="2000" dirty="0"/>
          </a:p>
          <a:p>
            <a:endParaRPr lang="de-DE" sz="2000" dirty="0"/>
          </a:p>
          <a:p>
            <a:r>
              <a:rPr lang="de-DE" sz="2000" dirty="0"/>
              <a:t>Privatleben beeinflusst von der Gemeinschaft</a:t>
            </a:r>
          </a:p>
          <a:p>
            <a:r>
              <a:rPr lang="de-DE" sz="2000" dirty="0"/>
              <a:t>Individuum als Teil eines Kollektivs</a:t>
            </a:r>
          </a:p>
          <a:p>
            <a:r>
              <a:rPr lang="de-DE" sz="2000" dirty="0"/>
              <a:t>Loyalität und Aufopferung gegenüber dem Kollektiv, Verantwortung und Gehorsam</a:t>
            </a:r>
          </a:p>
          <a:p>
            <a:r>
              <a:rPr lang="de-DE" sz="2000" dirty="0"/>
              <a:t>Soziale Kontrolle</a:t>
            </a:r>
          </a:p>
          <a:p>
            <a:r>
              <a:rPr lang="de-DE" sz="2000" dirty="0"/>
              <a:t>Starke Bindungen im Kollektiv</a:t>
            </a:r>
          </a:p>
          <a:p>
            <a:r>
              <a:rPr lang="de-DE" sz="2000" dirty="0"/>
              <a:t>Ellbogengesellschaft</a:t>
            </a:r>
          </a:p>
          <a:p>
            <a:r>
              <a:rPr lang="de-DE" sz="2000" dirty="0"/>
              <a:t>Korruption und Vetternwirtschaft</a:t>
            </a:r>
          </a:p>
          <a:p>
            <a:r>
              <a:rPr lang="de-DE" sz="2000" dirty="0"/>
              <a:t>Mildtätigkeit gegenüber Ausgeschlossenen</a:t>
            </a:r>
          </a:p>
          <a:p>
            <a:r>
              <a:rPr lang="de-DE" sz="2000" dirty="0"/>
              <a:t>Direkte Erziehung: klare Regeln, überwacht von mehreren Erwachsenen aus der Familie,   </a:t>
            </a:r>
          </a:p>
          <a:p>
            <a:r>
              <a:rPr lang="de-DE" sz="2000" dirty="0"/>
              <a:t>Großer Respekt vor den Älteren</a:t>
            </a:r>
          </a:p>
          <a:p>
            <a:r>
              <a:rPr lang="de-DE" sz="2000" dirty="0"/>
              <a:t>Fehlende Handlungsautonomie, Schamkultur*    </a:t>
            </a:r>
          </a:p>
          <a:p>
            <a:endParaRPr lang="de-DE" sz="2000" dirty="0"/>
          </a:p>
        </p:txBody>
      </p:sp>
      <p:sp>
        <p:nvSpPr>
          <p:cNvPr id="7" name="Gleichschenkliges Dreieck 6">
            <a:extLst>
              <a:ext uri="{FF2B5EF4-FFF2-40B4-BE49-F238E27FC236}">
                <a16:creationId xmlns:a16="http://schemas.microsoft.com/office/drawing/2014/main" id="{F62986B2-216E-468B-A074-02AC406AE261}"/>
              </a:ext>
            </a:extLst>
          </p:cNvPr>
          <p:cNvSpPr/>
          <p:nvPr/>
        </p:nvSpPr>
        <p:spPr>
          <a:xfrm>
            <a:off x="508406" y="319464"/>
            <a:ext cx="2376264" cy="3312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59CD8DE2-8DD2-40F4-8569-3DCEF2F05A95}"/>
              </a:ext>
            </a:extLst>
          </p:cNvPr>
          <p:cNvSpPr/>
          <p:nvPr/>
        </p:nvSpPr>
        <p:spPr>
          <a:xfrm>
            <a:off x="1403648" y="1108146"/>
            <a:ext cx="504056" cy="376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A5B8228B-7F32-4A95-BB2F-0B34E9908A41}"/>
              </a:ext>
            </a:extLst>
          </p:cNvPr>
          <p:cNvSpPr/>
          <p:nvPr/>
        </p:nvSpPr>
        <p:spPr>
          <a:xfrm flipH="1">
            <a:off x="1593384" y="1540194"/>
            <a:ext cx="412618" cy="376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F2AC862B-6169-4A08-9DC2-EC76E8DDBFE0}"/>
              </a:ext>
            </a:extLst>
          </p:cNvPr>
          <p:cNvSpPr/>
          <p:nvPr/>
        </p:nvSpPr>
        <p:spPr>
          <a:xfrm>
            <a:off x="1204432" y="1831632"/>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5FFB6CF-37B5-4308-A58D-6277EA1C1D11}"/>
              </a:ext>
            </a:extLst>
          </p:cNvPr>
          <p:cNvSpPr/>
          <p:nvPr/>
        </p:nvSpPr>
        <p:spPr>
          <a:xfrm>
            <a:off x="1772242" y="2132856"/>
            <a:ext cx="261710" cy="242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1B7722DF-92DD-4161-B766-2FA211817E81}"/>
              </a:ext>
            </a:extLst>
          </p:cNvPr>
          <p:cNvSpPr/>
          <p:nvPr/>
        </p:nvSpPr>
        <p:spPr>
          <a:xfrm>
            <a:off x="1403648" y="3284984"/>
            <a:ext cx="18973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B3E2E1A0-2FE5-4777-8309-A9BBE009683F}"/>
              </a:ext>
            </a:extLst>
          </p:cNvPr>
          <p:cNvSpPr/>
          <p:nvPr/>
        </p:nvSpPr>
        <p:spPr>
          <a:xfrm>
            <a:off x="1115616" y="3114680"/>
            <a:ext cx="18973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E64FE9D-CBD0-4E7A-9DD5-37DA1635850A}"/>
              </a:ext>
            </a:extLst>
          </p:cNvPr>
          <p:cNvSpPr/>
          <p:nvPr/>
        </p:nvSpPr>
        <p:spPr>
          <a:xfrm>
            <a:off x="2002536" y="2999232"/>
            <a:ext cx="166911" cy="11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9092B108-628D-43E4-8BA8-14E49536E7F5}"/>
              </a:ext>
            </a:extLst>
          </p:cNvPr>
          <p:cNvSpPr/>
          <p:nvPr/>
        </p:nvSpPr>
        <p:spPr>
          <a:xfrm>
            <a:off x="2104729" y="3267080"/>
            <a:ext cx="181883" cy="179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BD48EAC4-87DE-4B8A-A786-E242ADCA0B0A}"/>
              </a:ext>
            </a:extLst>
          </p:cNvPr>
          <p:cNvSpPr/>
          <p:nvPr/>
        </p:nvSpPr>
        <p:spPr>
          <a:xfrm>
            <a:off x="923544" y="3368424"/>
            <a:ext cx="219456" cy="170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29DEF60A-30D2-40EE-BEF2-11A50850CD5A}"/>
              </a:ext>
            </a:extLst>
          </p:cNvPr>
          <p:cNvSpPr/>
          <p:nvPr/>
        </p:nvSpPr>
        <p:spPr>
          <a:xfrm>
            <a:off x="1593384" y="2883784"/>
            <a:ext cx="206309" cy="11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C481322F-E4A6-4085-B73C-AEE5D4CA3649}"/>
              </a:ext>
            </a:extLst>
          </p:cNvPr>
          <p:cNvSpPr/>
          <p:nvPr/>
        </p:nvSpPr>
        <p:spPr>
          <a:xfrm>
            <a:off x="827584" y="2852936"/>
            <a:ext cx="206309" cy="15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54522A59-2F56-48AD-9246-30E961D46756}"/>
              </a:ext>
            </a:extLst>
          </p:cNvPr>
          <p:cNvSpPr/>
          <p:nvPr/>
        </p:nvSpPr>
        <p:spPr>
          <a:xfrm>
            <a:off x="1731077" y="3114680"/>
            <a:ext cx="122955" cy="11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8ABFD721-F2CC-42BB-96BA-11B14C43FCAF}"/>
              </a:ext>
            </a:extLst>
          </p:cNvPr>
          <p:cNvSpPr/>
          <p:nvPr/>
        </p:nvSpPr>
        <p:spPr>
          <a:xfrm>
            <a:off x="1353071" y="2990088"/>
            <a:ext cx="155124" cy="15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4D8EF463-6BA2-4D85-91EC-0079035829E6}"/>
              </a:ext>
            </a:extLst>
          </p:cNvPr>
          <p:cNvSpPr/>
          <p:nvPr/>
        </p:nvSpPr>
        <p:spPr>
          <a:xfrm>
            <a:off x="1717117" y="2469888"/>
            <a:ext cx="23711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4C5509F5-4FCF-487D-B7AB-B299B65453EC}"/>
              </a:ext>
            </a:extLst>
          </p:cNvPr>
          <p:cNvSpPr/>
          <p:nvPr/>
        </p:nvSpPr>
        <p:spPr>
          <a:xfrm>
            <a:off x="1092370" y="2699768"/>
            <a:ext cx="212982" cy="15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7740352" y="4916636"/>
            <a:ext cx="521184" cy="600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F217B9F9-8254-4993-99B1-421431492B61}"/>
              </a:ext>
            </a:extLst>
          </p:cNvPr>
          <p:cNvSpPr/>
          <p:nvPr/>
        </p:nvSpPr>
        <p:spPr>
          <a:xfrm>
            <a:off x="1479999" y="2222880"/>
            <a:ext cx="237118" cy="25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6D188EB-96FC-4B1F-8342-03BBCC3DFD24}"/>
              </a:ext>
            </a:extLst>
          </p:cNvPr>
          <p:cNvSpPr/>
          <p:nvPr/>
        </p:nvSpPr>
        <p:spPr>
          <a:xfrm>
            <a:off x="1816697" y="3267080"/>
            <a:ext cx="189735" cy="179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a:extLst>
              <a:ext uri="{FF2B5EF4-FFF2-40B4-BE49-F238E27FC236}">
                <a16:creationId xmlns:a16="http://schemas.microsoft.com/office/drawing/2014/main" id="{3EAE63FE-C61A-499E-B95E-3094123EF5BA}"/>
              </a:ext>
            </a:extLst>
          </p:cNvPr>
          <p:cNvSpPr/>
          <p:nvPr/>
        </p:nvSpPr>
        <p:spPr>
          <a:xfrm>
            <a:off x="2365377" y="3230128"/>
            <a:ext cx="201416" cy="179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F560BE2F-7EE3-49B2-B4C6-E7F33440CCC3}"/>
              </a:ext>
            </a:extLst>
          </p:cNvPr>
          <p:cNvSpPr/>
          <p:nvPr/>
        </p:nvSpPr>
        <p:spPr>
          <a:xfrm>
            <a:off x="2317951" y="2852936"/>
            <a:ext cx="182822" cy="15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730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Kommunikation im Kollektivismus: </a:t>
            </a:r>
            <a:r>
              <a:rPr lang="de-DE" sz="3200" b="1" dirty="0"/>
              <a:t>was</a:t>
            </a:r>
            <a:r>
              <a:rPr lang="de-DE" sz="3200" dirty="0"/>
              <a:t> wird gesagt? </a:t>
            </a:r>
          </a:p>
        </p:txBody>
      </p:sp>
      <p:sp>
        <p:nvSpPr>
          <p:cNvPr id="3" name="Inhaltsplatzhalter 2"/>
          <p:cNvSpPr>
            <a:spLocks noGrp="1"/>
          </p:cNvSpPr>
          <p:nvPr>
            <p:ph idx="1"/>
          </p:nvPr>
        </p:nvSpPr>
        <p:spPr/>
        <p:txBody>
          <a:bodyPr>
            <a:normAutofit/>
          </a:bodyPr>
          <a:lstStyle/>
          <a:p>
            <a:r>
              <a:rPr lang="de-DE" sz="2600" dirty="0"/>
              <a:t>Eigene Meinung zurückstellen ist Kennzeichen von Reife</a:t>
            </a:r>
          </a:p>
          <a:p>
            <a:r>
              <a:rPr lang="de-DE" sz="2600" dirty="0"/>
              <a:t>Harmonie als Ziel</a:t>
            </a:r>
          </a:p>
          <a:p>
            <a:r>
              <a:rPr lang="de-DE" sz="2600" dirty="0"/>
              <a:t>„Palavern“</a:t>
            </a:r>
          </a:p>
          <a:p>
            <a:r>
              <a:rPr lang="de-DE" sz="2600" dirty="0"/>
              <a:t>indirekte Kritikäußerung, offene Kritik ist Respektlosigkeit</a:t>
            </a:r>
          </a:p>
          <a:p>
            <a:r>
              <a:rPr lang="de-DE" sz="2600" dirty="0"/>
              <a:t>Konflikte bleiben unentdeckt</a:t>
            </a:r>
          </a:p>
          <a:p>
            <a:r>
              <a:rPr lang="de-DE" sz="2600" dirty="0"/>
              <a:t>Kritiker oder Kritisierte haben Schamgefühle oder verlieren das Gesicht *</a:t>
            </a:r>
          </a:p>
          <a:p>
            <a:endParaRPr lang="de-DE" dirty="0"/>
          </a:p>
        </p:txBody>
      </p:sp>
    </p:spTree>
    <p:extLst>
      <p:ext uri="{BB962C8B-B14F-4D97-AF65-F5344CB8AC3E}">
        <p14:creationId xmlns:p14="http://schemas.microsoft.com/office/powerpoint/2010/main" val="75501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548680"/>
            <a:ext cx="8291264" cy="6309320"/>
          </a:xfrm>
        </p:spPr>
        <p:txBody>
          <a:bodyPr>
            <a:normAutofit fontScale="55000" lnSpcReduction="20000"/>
          </a:bodyPr>
          <a:lstStyle/>
          <a:p>
            <a:pPr marL="0" indent="0">
              <a:buNone/>
            </a:pPr>
            <a:r>
              <a:rPr lang="de-DE" sz="6700" dirty="0"/>
              <a:t>High-</a:t>
            </a:r>
            <a:r>
              <a:rPr lang="de-DE" sz="6700" dirty="0" err="1"/>
              <a:t>context</a:t>
            </a:r>
            <a:r>
              <a:rPr lang="de-DE" sz="6700" dirty="0"/>
              <a:t>: </a:t>
            </a:r>
            <a:r>
              <a:rPr lang="de-DE" sz="6700" b="1" dirty="0"/>
              <a:t>wie</a:t>
            </a:r>
            <a:r>
              <a:rPr lang="de-DE" sz="6700" dirty="0"/>
              <a:t> wird etwas gesagt? </a:t>
            </a:r>
          </a:p>
          <a:p>
            <a:pPr marL="0" indent="0">
              <a:buNone/>
            </a:pPr>
            <a:endParaRPr lang="de-DE" sz="5100" dirty="0"/>
          </a:p>
          <a:p>
            <a:pPr marL="0" indent="0">
              <a:buNone/>
            </a:pPr>
            <a:r>
              <a:rPr lang="de-DE" sz="4500" dirty="0"/>
              <a:t>-Sprecher benötigt ein erhebliches Maß an Kontextinfos über sein Gegenüber, bevor private oder geschäftliche Beziehungen aufgenommen werden können. </a:t>
            </a:r>
          </a:p>
          <a:p>
            <a:pPr marL="0" indent="0">
              <a:buNone/>
            </a:pPr>
            <a:endParaRPr lang="de-DE" sz="4500" dirty="0"/>
          </a:p>
          <a:p>
            <a:pPr marL="0" indent="0">
              <a:buNone/>
            </a:pPr>
            <a:r>
              <a:rPr lang="de-DE" sz="4500" dirty="0"/>
              <a:t>-Vereinbarungen/Zusagen laufen nur über persönliche Beziehungen. </a:t>
            </a:r>
          </a:p>
          <a:p>
            <a:pPr marL="0" indent="0">
              <a:buNone/>
            </a:pPr>
            <a:endParaRPr lang="de-DE" sz="4500" dirty="0"/>
          </a:p>
          <a:p>
            <a:pPr marL="0" indent="0">
              <a:buNone/>
            </a:pPr>
            <a:r>
              <a:rPr lang="de-DE" sz="4500" dirty="0"/>
              <a:t>-Stimmlage, Körpersprache, Mimik und Gestik, Augenkontakt: nonverbale Signale sehr wichtig</a:t>
            </a:r>
          </a:p>
          <a:p>
            <a:pPr marL="0" indent="0">
              <a:buNone/>
            </a:pPr>
            <a:endParaRPr lang="de-DE" sz="4500" dirty="0"/>
          </a:p>
          <a:p>
            <a:pPr marL="0" indent="0">
              <a:buNone/>
            </a:pPr>
            <a:r>
              <a:rPr lang="de-DE" sz="4500" dirty="0"/>
              <a:t>-Hinweise auf frühere Begegnungen,  gemeinsame Freunde und den gesellschaftlichen Status, „Chef“ zu sein ist hilfreich : )</a:t>
            </a:r>
          </a:p>
          <a:p>
            <a:pPr marL="0" indent="0">
              <a:buNone/>
            </a:pPr>
            <a:r>
              <a:rPr lang="de-DE" sz="4500" dirty="0"/>
              <a:t> </a:t>
            </a:r>
          </a:p>
          <a:p>
            <a:pPr marL="0" indent="0">
              <a:buNone/>
            </a:pPr>
            <a:r>
              <a:rPr lang="de-DE" sz="4500" dirty="0"/>
              <a:t>-Blumige, indirekte, ausschweifende Sprache. </a:t>
            </a:r>
          </a:p>
          <a:p>
            <a:pPr marL="0" indent="0">
              <a:buNone/>
            </a:pPr>
            <a:endParaRPr lang="de-DE" sz="4500" dirty="0"/>
          </a:p>
          <a:p>
            <a:pPr marL="0" indent="0">
              <a:buNone/>
            </a:pPr>
            <a:endParaRPr lang="de-DE" dirty="0"/>
          </a:p>
        </p:txBody>
      </p:sp>
    </p:spTree>
    <p:extLst>
      <p:ext uri="{BB962C8B-B14F-4D97-AF65-F5344CB8AC3E}">
        <p14:creationId xmlns:p14="http://schemas.microsoft.com/office/powerpoint/2010/main" val="444810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Übung: das offene Buch</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920" y="1912461"/>
            <a:ext cx="5852160" cy="3901440"/>
          </a:xfrm>
        </p:spPr>
      </p:pic>
      <p:sp>
        <p:nvSpPr>
          <p:cNvPr id="3" name="Textfeld 2">
            <a:extLst>
              <a:ext uri="{FF2B5EF4-FFF2-40B4-BE49-F238E27FC236}">
                <a16:creationId xmlns:a16="http://schemas.microsoft.com/office/drawing/2014/main" id="{A9E75A76-1A71-4B6B-9BA4-45DC800424B9}"/>
              </a:ext>
            </a:extLst>
          </p:cNvPr>
          <p:cNvSpPr txBox="1"/>
          <p:nvPr/>
        </p:nvSpPr>
        <p:spPr>
          <a:xfrm>
            <a:off x="1979712" y="6249674"/>
            <a:ext cx="5040560" cy="646331"/>
          </a:xfrm>
          <a:prstGeom prst="rect">
            <a:avLst/>
          </a:prstGeom>
          <a:noFill/>
        </p:spPr>
        <p:txBody>
          <a:bodyPr wrap="square" rtlCol="0">
            <a:spAutoFit/>
          </a:bodyPr>
          <a:lstStyle/>
          <a:p>
            <a:r>
              <a:rPr lang="de-DE" sz="3600" b="1" dirty="0"/>
              <a:t>Und Pause </a:t>
            </a:r>
          </a:p>
        </p:txBody>
      </p:sp>
      <p:pic>
        <p:nvPicPr>
          <p:cNvPr id="6" name="Grafik 5" descr="Kaffee">
            <a:extLst>
              <a:ext uri="{FF2B5EF4-FFF2-40B4-BE49-F238E27FC236}">
                <a16:creationId xmlns:a16="http://schemas.microsoft.com/office/drawing/2014/main" id="{A3ADF3AF-C9F7-43EF-A70B-D888010BAE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83968" y="5981605"/>
            <a:ext cx="914400" cy="914400"/>
          </a:xfrm>
          <a:prstGeom prst="rect">
            <a:avLst/>
          </a:prstGeom>
        </p:spPr>
      </p:pic>
    </p:spTree>
    <p:extLst>
      <p:ext uri="{BB962C8B-B14F-4D97-AF65-F5344CB8AC3E}">
        <p14:creationId xmlns:p14="http://schemas.microsoft.com/office/powerpoint/2010/main" val="46240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B33C5-C194-4F42-9526-8B1342222051}"/>
              </a:ext>
            </a:extLst>
          </p:cNvPr>
          <p:cNvSpPr>
            <a:spLocks noGrp="1"/>
          </p:cNvSpPr>
          <p:nvPr>
            <p:ph type="title"/>
          </p:nvPr>
        </p:nvSpPr>
        <p:spPr/>
        <p:txBody>
          <a:bodyPr>
            <a:normAutofit/>
          </a:bodyPr>
          <a:lstStyle/>
          <a:p>
            <a:r>
              <a:rPr lang="de-DE" sz="3200" dirty="0"/>
              <a:t>Zusammenfassung: kulturelle Orientierung</a:t>
            </a:r>
          </a:p>
        </p:txBody>
      </p:sp>
      <p:sp>
        <p:nvSpPr>
          <p:cNvPr id="3" name="Inhaltsplatzhalter 2">
            <a:extLst>
              <a:ext uri="{FF2B5EF4-FFF2-40B4-BE49-F238E27FC236}">
                <a16:creationId xmlns:a16="http://schemas.microsoft.com/office/drawing/2014/main" id="{446854FD-B7EF-43E0-ABFC-048BC9E87EB3}"/>
              </a:ext>
            </a:extLst>
          </p:cNvPr>
          <p:cNvSpPr>
            <a:spLocks noGrp="1"/>
          </p:cNvSpPr>
          <p:nvPr>
            <p:ph idx="1"/>
          </p:nvPr>
        </p:nvSpPr>
        <p:spPr/>
        <p:txBody>
          <a:bodyPr>
            <a:normAutofit/>
          </a:bodyPr>
          <a:lstStyle/>
          <a:p>
            <a:r>
              <a:rPr lang="de-DE" sz="2200" dirty="0"/>
              <a:t>Zeitkonzepte: - monochron, polychron, Vergangenheits-, Gegenwarts-&amp;Zukunftsorientierung</a:t>
            </a:r>
          </a:p>
          <a:p>
            <a:r>
              <a:rPr lang="de-DE" sz="2200" dirty="0"/>
              <a:t>Raumorientierung: Privatheit und Öffentlichkeit</a:t>
            </a:r>
          </a:p>
          <a:p>
            <a:r>
              <a:rPr lang="de-DE" sz="2200" dirty="0"/>
              <a:t>Aktion&amp; Handlungsorientierung: Aktivität und Passivität</a:t>
            </a:r>
          </a:p>
          <a:p>
            <a:r>
              <a:rPr lang="de-DE" sz="2200" dirty="0"/>
              <a:t>Kommunikation: High-</a:t>
            </a:r>
            <a:r>
              <a:rPr lang="de-DE" sz="2200" dirty="0" err="1"/>
              <a:t>Context</a:t>
            </a:r>
            <a:r>
              <a:rPr lang="de-DE" sz="2200" dirty="0"/>
              <a:t>/Low-</a:t>
            </a:r>
            <a:r>
              <a:rPr lang="de-DE" sz="2200" dirty="0" err="1"/>
              <a:t>Context</a:t>
            </a:r>
            <a:r>
              <a:rPr lang="de-DE" sz="2200" dirty="0"/>
              <a:t>, Direkt/Indirekt, Expressiv/Instrumentell</a:t>
            </a:r>
          </a:p>
          <a:p>
            <a:r>
              <a:rPr lang="de-DE" sz="2200" dirty="0"/>
              <a:t>Individualismus/Kollektivismus: Gemeinschafts-/Persönlichkeitsorientiert</a:t>
            </a:r>
          </a:p>
          <a:p>
            <a:r>
              <a:rPr lang="de-DE" sz="2200" dirty="0"/>
              <a:t>Macht: Gleichheit/Ungleichheit, Hierarchie</a:t>
            </a:r>
          </a:p>
          <a:p>
            <a:r>
              <a:rPr lang="de-DE" sz="2200" dirty="0"/>
              <a:t>Zuschreibung von Ursachen, Kausalattribution: Eigene Leistung/Zufall/Schicksal</a:t>
            </a:r>
          </a:p>
          <a:p>
            <a:endParaRPr lang="de-DE" dirty="0"/>
          </a:p>
        </p:txBody>
      </p:sp>
    </p:spTree>
    <p:extLst>
      <p:ext uri="{BB962C8B-B14F-4D97-AF65-F5344CB8AC3E}">
        <p14:creationId xmlns:p14="http://schemas.microsoft.com/office/powerpoint/2010/main" val="2455844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ED7F5-542E-4822-A41C-F9A873E5E882}"/>
              </a:ext>
            </a:extLst>
          </p:cNvPr>
          <p:cNvSpPr>
            <a:spLocks noGrp="1"/>
          </p:cNvSpPr>
          <p:nvPr>
            <p:ph type="title"/>
          </p:nvPr>
        </p:nvSpPr>
        <p:spPr/>
        <p:txBody>
          <a:bodyPr>
            <a:normAutofit/>
          </a:bodyPr>
          <a:lstStyle/>
          <a:p>
            <a:r>
              <a:rPr lang="de-DE" sz="3600" u="sng" dirty="0"/>
              <a:t>3.Kulturunterschiede/Kulturdimensionen</a:t>
            </a:r>
          </a:p>
        </p:txBody>
      </p:sp>
      <p:sp>
        <p:nvSpPr>
          <p:cNvPr id="3" name="Inhaltsplatzhalter 2">
            <a:extLst>
              <a:ext uri="{FF2B5EF4-FFF2-40B4-BE49-F238E27FC236}">
                <a16:creationId xmlns:a16="http://schemas.microsoft.com/office/drawing/2014/main" id="{228A79CA-0B90-4D96-989B-2967F8F9E332}"/>
              </a:ext>
            </a:extLst>
          </p:cNvPr>
          <p:cNvSpPr>
            <a:spLocks noGrp="1"/>
          </p:cNvSpPr>
          <p:nvPr>
            <p:ph idx="1"/>
          </p:nvPr>
        </p:nvSpPr>
        <p:spPr/>
        <p:txBody>
          <a:bodyPr/>
          <a:lstStyle/>
          <a:p>
            <a:r>
              <a:rPr lang="de-DE" b="1" dirty="0"/>
              <a:t>Zeitverständnis</a:t>
            </a:r>
            <a:r>
              <a:rPr lang="de-DE" dirty="0"/>
              <a:t>: Und wie läuft Ihr Tag so ab?                            </a:t>
            </a:r>
          </a:p>
        </p:txBody>
      </p:sp>
      <p:pic>
        <p:nvPicPr>
          <p:cNvPr id="2050" name="Picture 2" descr="C:\Users\weiss-melber\AppData\Local\Microsoft\Windows\Temporary Internet Files\Content.IE5\HPJRN4WB\clock-160966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04864"/>
            <a:ext cx="3585840" cy="35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97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e-DE" sz="3200" dirty="0"/>
              <a:t>Ablauf</a:t>
            </a:r>
          </a:p>
        </p:txBody>
      </p:sp>
      <p:sp>
        <p:nvSpPr>
          <p:cNvPr id="3" name="Inhaltsplatzhalter 2"/>
          <p:cNvSpPr>
            <a:spLocks noGrp="1"/>
          </p:cNvSpPr>
          <p:nvPr>
            <p:ph idx="1"/>
          </p:nvPr>
        </p:nvSpPr>
        <p:spPr>
          <a:xfrm>
            <a:off x="395536" y="1340768"/>
            <a:ext cx="8291264" cy="4785395"/>
          </a:xfrm>
        </p:spPr>
        <p:txBody>
          <a:bodyPr>
            <a:normAutofit/>
          </a:bodyPr>
          <a:lstStyle/>
          <a:p>
            <a:r>
              <a:rPr lang="de-DE" sz="2000" dirty="0"/>
              <a:t>Vorstellungs-Rundlauf</a:t>
            </a:r>
          </a:p>
          <a:p>
            <a:pPr marL="0" indent="0">
              <a:buNone/>
            </a:pPr>
            <a:endParaRPr lang="de-DE" sz="2000" dirty="0"/>
          </a:p>
          <a:p>
            <a:r>
              <a:rPr lang="de-DE" sz="2000" dirty="0"/>
              <a:t>1. Eigene und externe Bedürfnisse: wo ist unsere Mitte? </a:t>
            </a:r>
          </a:p>
          <a:p>
            <a:pPr marL="0" indent="0">
              <a:buNone/>
            </a:pPr>
            <a:endParaRPr lang="de-DE" sz="2000" dirty="0"/>
          </a:p>
          <a:p>
            <a:r>
              <a:rPr lang="de-DE" sz="2000" dirty="0"/>
              <a:t>2. Kulturunterschiede an Beispielen: Gesellschaftsstruktur und Kommunikation, Zeitverständnis.</a:t>
            </a:r>
          </a:p>
          <a:p>
            <a:pPr marL="0" indent="0">
              <a:buNone/>
            </a:pPr>
            <a:endParaRPr lang="de-DE" sz="2000" dirty="0"/>
          </a:p>
          <a:p>
            <a:r>
              <a:rPr lang="de-DE" sz="2000" dirty="0"/>
              <a:t>3. Praktische Tipps</a:t>
            </a:r>
          </a:p>
          <a:p>
            <a:pPr marL="0" indent="0">
              <a:buNone/>
            </a:pPr>
            <a:endParaRPr lang="de-DE" sz="2000" dirty="0"/>
          </a:p>
          <a:p>
            <a:r>
              <a:rPr lang="de-DE" sz="2000" dirty="0"/>
              <a:t>4. Gesprächsrunde mit Frau </a:t>
            </a:r>
            <a:r>
              <a:rPr lang="de-DE" sz="2000" dirty="0" err="1"/>
              <a:t>Fiddaa</a:t>
            </a:r>
            <a:r>
              <a:rPr lang="de-DE" sz="2000" dirty="0"/>
              <a:t> </a:t>
            </a:r>
            <a:r>
              <a:rPr lang="de-DE" sz="2000" dirty="0" err="1"/>
              <a:t>Whba</a:t>
            </a:r>
            <a:r>
              <a:rPr lang="de-DE" sz="2000" dirty="0"/>
              <a:t> und Herrn Ali </a:t>
            </a:r>
            <a:r>
              <a:rPr lang="de-DE" sz="2000" dirty="0" err="1"/>
              <a:t>Alhamoud</a:t>
            </a:r>
            <a:endParaRPr lang="de-DE" sz="2000" dirty="0"/>
          </a:p>
          <a:p>
            <a:pPr marL="0" indent="0">
              <a:buNone/>
            </a:pPr>
            <a:r>
              <a:rPr lang="de-DE" sz="2000" dirty="0"/>
              <a:t>       Zusammenfassung und Abschluss</a:t>
            </a:r>
          </a:p>
          <a:p>
            <a:endParaRPr lang="de-DE" sz="2000" dirty="0"/>
          </a:p>
          <a:p>
            <a:pPr marL="0" indent="0">
              <a:buNone/>
            </a:pPr>
            <a:endParaRPr lang="de-DE" sz="2000" dirty="0"/>
          </a:p>
          <a:p>
            <a:endParaRPr lang="de-DE" dirty="0"/>
          </a:p>
          <a:p>
            <a:endParaRPr lang="de-DE" dirty="0"/>
          </a:p>
        </p:txBody>
      </p:sp>
    </p:spTree>
    <p:extLst>
      <p:ext uri="{BB962C8B-B14F-4D97-AF65-F5344CB8AC3E}">
        <p14:creationId xmlns:p14="http://schemas.microsoft.com/office/powerpoint/2010/main" val="2055730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852" y="4409081"/>
            <a:ext cx="5255249" cy="1468191"/>
          </a:xfrm>
        </p:spPr>
        <p:txBody>
          <a:bodyPr anchor="t">
            <a:normAutofit/>
          </a:bodyPr>
          <a:lstStyle/>
          <a:p>
            <a:r>
              <a:rPr lang="en-US" sz="2700" dirty="0">
                <a:solidFill>
                  <a:schemeClr val="tx2">
                    <a:lumMod val="75000"/>
                  </a:schemeClr>
                </a:solidFill>
              </a:rPr>
              <a:t>1. </a:t>
            </a:r>
            <a:r>
              <a:rPr lang="en-US" sz="2700" dirty="0" err="1">
                <a:solidFill>
                  <a:schemeClr val="tx2">
                    <a:lumMod val="75000"/>
                  </a:schemeClr>
                </a:solidFill>
              </a:rPr>
              <a:t>Monochrones</a:t>
            </a:r>
            <a:r>
              <a:rPr lang="en-US" sz="2700" dirty="0">
                <a:solidFill>
                  <a:schemeClr val="tx2">
                    <a:lumMod val="75000"/>
                  </a:schemeClr>
                </a:solidFill>
              </a:rPr>
              <a:t> </a:t>
            </a:r>
            <a:r>
              <a:rPr lang="en-US" sz="2700" dirty="0" err="1">
                <a:solidFill>
                  <a:schemeClr val="tx2">
                    <a:lumMod val="75000"/>
                  </a:schemeClr>
                </a:solidFill>
              </a:rPr>
              <a:t>Zeitverständnis</a:t>
            </a:r>
            <a:r>
              <a:rPr lang="en-US" sz="2700" dirty="0">
                <a:solidFill>
                  <a:schemeClr val="tx2">
                    <a:lumMod val="75000"/>
                  </a:schemeClr>
                </a:solidFill>
              </a:rPr>
              <a:t/>
            </a:r>
            <a:br>
              <a:rPr lang="en-US" sz="2700" dirty="0">
                <a:solidFill>
                  <a:schemeClr val="tx2">
                    <a:lumMod val="75000"/>
                  </a:schemeClr>
                </a:solidFill>
              </a:rPr>
            </a:br>
            <a:r>
              <a:rPr lang="en-US" sz="2700" dirty="0">
                <a:solidFill>
                  <a:schemeClr val="tx2">
                    <a:lumMod val="75000"/>
                  </a:schemeClr>
                </a:solidFill>
              </a:rPr>
              <a:t>(</a:t>
            </a:r>
            <a:r>
              <a:rPr lang="en-US" sz="2700" dirty="0" err="1">
                <a:solidFill>
                  <a:schemeClr val="tx2">
                    <a:lumMod val="75000"/>
                  </a:schemeClr>
                </a:solidFill>
              </a:rPr>
              <a:t>eindimensional</a:t>
            </a:r>
            <a:r>
              <a:rPr lang="en-US" sz="2700" dirty="0">
                <a:solidFill>
                  <a:schemeClr val="tx2">
                    <a:lumMod val="75000"/>
                  </a:schemeClr>
                </a:solidFill>
              </a:rPr>
              <a:t>)</a:t>
            </a:r>
          </a:p>
        </p:txBody>
      </p:sp>
      <p:sp>
        <p:nvSpPr>
          <p:cNvPr id="3" name="Content Placeholder 2"/>
          <p:cNvSpPr>
            <a:spLocks noGrp="1"/>
          </p:cNvSpPr>
          <p:nvPr>
            <p:ph type="body" idx="1"/>
          </p:nvPr>
        </p:nvSpPr>
        <p:spPr>
          <a:xfrm>
            <a:off x="755576" y="656446"/>
            <a:ext cx="7627172" cy="2760787"/>
          </a:xfrm>
        </p:spPr>
        <p:txBody>
          <a:bodyPr anchor="b">
            <a:normAutofit fontScale="92500" lnSpcReduction="20000"/>
          </a:bodyPr>
          <a:lstStyle/>
          <a:p>
            <a:pPr lvl="0"/>
            <a:r>
              <a:rPr lang="de-DE" sz="2000" dirty="0"/>
              <a:t>In monochronen Kulturen werden Zeitpunkte, Verabredungen </a:t>
            </a:r>
            <a:r>
              <a:rPr lang="de-DE" sz="2000" dirty="0" err="1"/>
              <a:t>u.s.w</a:t>
            </a:r>
            <a:r>
              <a:rPr lang="de-DE" sz="2000" dirty="0"/>
              <a:t> mit „militärischer“ Genauigkeit eingehalten, eine Aufgabe wird nach der anderen erledigt: die Zeit vergeht, man verpasst etwas, aber Sicherheit durch Verlässlichkeit, Pünktlichkeit unabdingbar, da nur so Planen möglich wird. </a:t>
            </a:r>
          </a:p>
          <a:p>
            <a:pPr lvl="0"/>
            <a:r>
              <a:rPr lang="de-DE" sz="2000" dirty="0"/>
              <a:t>Auch Kinder werden „getaktet“, Takt gibt Sicherheit, Erholung davon wird nötig</a:t>
            </a:r>
          </a:p>
          <a:p>
            <a:pPr lvl="0"/>
            <a:endParaRPr lang="de-DE" sz="2000" dirty="0"/>
          </a:p>
          <a:p>
            <a:pPr lvl="0"/>
            <a:r>
              <a:rPr lang="de-DE" sz="2000" dirty="0"/>
              <a:t>Lineares Zeitverständnis , 5% der Weltbevölkerung, bedingt Infrastruktur für Alle: erster Schritt zur Demokratie *</a:t>
            </a:r>
          </a:p>
          <a:p>
            <a:endParaRPr sz="1500" dirty="0">
              <a:solidFill>
                <a:srgbClr val="FFFFFF"/>
              </a:solidFill>
            </a:endParaRPr>
          </a:p>
        </p:txBody>
      </p:sp>
      <p:sp>
        <p:nvSpPr>
          <p:cNvPr id="8" name="Pfeil: nach rechts 7">
            <a:extLst>
              <a:ext uri="{FF2B5EF4-FFF2-40B4-BE49-F238E27FC236}">
                <a16:creationId xmlns:a16="http://schemas.microsoft.com/office/drawing/2014/main" id="{0B9761C1-B209-40E3-BEED-89144A44B245}"/>
              </a:ext>
            </a:extLst>
          </p:cNvPr>
          <p:cNvSpPr/>
          <p:nvPr/>
        </p:nvSpPr>
        <p:spPr>
          <a:xfrm>
            <a:off x="2483768" y="3320463"/>
            <a:ext cx="733806" cy="243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Pfeil: nach rechts 9">
            <a:extLst>
              <a:ext uri="{FF2B5EF4-FFF2-40B4-BE49-F238E27FC236}">
                <a16:creationId xmlns:a16="http://schemas.microsoft.com/office/drawing/2014/main" id="{AD125D93-7638-4F31-A409-37C9CCC1F045}"/>
              </a:ext>
            </a:extLst>
          </p:cNvPr>
          <p:cNvSpPr/>
          <p:nvPr/>
        </p:nvSpPr>
        <p:spPr>
          <a:xfrm>
            <a:off x="1187624" y="3295450"/>
            <a:ext cx="814388" cy="243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2" name="Pfeil: nach rechts 11">
            <a:extLst>
              <a:ext uri="{FF2B5EF4-FFF2-40B4-BE49-F238E27FC236}">
                <a16:creationId xmlns:a16="http://schemas.microsoft.com/office/drawing/2014/main" id="{8A3438EF-081F-4680-A3BB-AB5D563F6CE5}"/>
              </a:ext>
            </a:extLst>
          </p:cNvPr>
          <p:cNvSpPr/>
          <p:nvPr/>
        </p:nvSpPr>
        <p:spPr>
          <a:xfrm>
            <a:off x="3715531" y="3320463"/>
            <a:ext cx="733806" cy="211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Pfeil: nach rechts 13">
            <a:extLst>
              <a:ext uri="{FF2B5EF4-FFF2-40B4-BE49-F238E27FC236}">
                <a16:creationId xmlns:a16="http://schemas.microsoft.com/office/drawing/2014/main" id="{4690CACE-BD6B-402F-8B40-804A7FF1BF96}"/>
              </a:ext>
            </a:extLst>
          </p:cNvPr>
          <p:cNvSpPr/>
          <p:nvPr/>
        </p:nvSpPr>
        <p:spPr>
          <a:xfrm>
            <a:off x="5140035" y="3339303"/>
            <a:ext cx="733806" cy="205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 name="Pfeil: nach rechts 15">
            <a:extLst>
              <a:ext uri="{FF2B5EF4-FFF2-40B4-BE49-F238E27FC236}">
                <a16:creationId xmlns:a16="http://schemas.microsoft.com/office/drawing/2014/main" id="{835A4756-E33F-4EA7-8C58-3F9B75C7AD33}"/>
              </a:ext>
            </a:extLst>
          </p:cNvPr>
          <p:cNvSpPr/>
          <p:nvPr/>
        </p:nvSpPr>
        <p:spPr>
          <a:xfrm>
            <a:off x="6444208" y="3367389"/>
            <a:ext cx="864096" cy="205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9712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950" y="4869159"/>
            <a:ext cx="6981537" cy="1564639"/>
          </a:xfrm>
        </p:spPr>
        <p:txBody>
          <a:bodyPr anchor="t">
            <a:normAutofit fontScale="90000"/>
          </a:bodyPr>
          <a:lstStyle/>
          <a:p>
            <a:r>
              <a:rPr lang="en-US" sz="3200" dirty="0">
                <a:solidFill>
                  <a:schemeClr val="tx2">
                    <a:lumMod val="75000"/>
                  </a:schemeClr>
                </a:solidFill>
              </a:rPr>
              <a:t/>
            </a:r>
            <a:br>
              <a:rPr lang="en-US" sz="3200" dirty="0">
                <a:solidFill>
                  <a:schemeClr val="tx2">
                    <a:lumMod val="75000"/>
                  </a:schemeClr>
                </a:solidFill>
              </a:rPr>
            </a:br>
            <a:r>
              <a:rPr lang="en-US" sz="3200" dirty="0">
                <a:solidFill>
                  <a:schemeClr val="tx2">
                    <a:lumMod val="75000"/>
                  </a:schemeClr>
                </a:solidFill>
              </a:rPr>
              <a:t>2.Polychrones </a:t>
            </a:r>
            <a:r>
              <a:rPr lang="en-US" sz="3200" dirty="0" err="1">
                <a:solidFill>
                  <a:schemeClr val="tx2">
                    <a:lumMod val="75000"/>
                  </a:schemeClr>
                </a:solidFill>
              </a:rPr>
              <a:t>Zeitverständnis</a:t>
            </a:r>
            <a:r>
              <a:rPr lang="en-US" sz="3200" dirty="0">
                <a:solidFill>
                  <a:schemeClr val="tx2">
                    <a:lumMod val="75000"/>
                  </a:schemeClr>
                </a:solidFill>
              </a:rPr>
              <a:t/>
            </a:r>
            <a:br>
              <a:rPr lang="en-US" sz="3200" dirty="0">
                <a:solidFill>
                  <a:schemeClr val="tx2">
                    <a:lumMod val="75000"/>
                  </a:schemeClr>
                </a:solidFill>
              </a:rPr>
            </a:br>
            <a:r>
              <a:rPr lang="en-US" sz="3200" dirty="0">
                <a:solidFill>
                  <a:schemeClr val="tx2">
                    <a:lumMod val="75000"/>
                  </a:schemeClr>
                </a:solidFill>
              </a:rPr>
              <a:t>(</a:t>
            </a:r>
            <a:r>
              <a:rPr lang="en-US" sz="3200" dirty="0" err="1">
                <a:solidFill>
                  <a:schemeClr val="tx2">
                    <a:lumMod val="75000"/>
                  </a:schemeClr>
                </a:solidFill>
              </a:rPr>
              <a:t>mehrdimensional</a:t>
            </a:r>
            <a:r>
              <a:rPr lang="en-US" sz="3200" dirty="0">
                <a:solidFill>
                  <a:schemeClr val="tx2">
                    <a:lumMod val="75000"/>
                  </a:schemeClr>
                </a:solidFill>
              </a:rPr>
              <a:t>)</a:t>
            </a:r>
            <a:br>
              <a:rPr lang="en-US" sz="3200" dirty="0">
                <a:solidFill>
                  <a:schemeClr val="tx2">
                    <a:lumMod val="75000"/>
                  </a:schemeClr>
                </a:solidFill>
              </a:rPr>
            </a:br>
            <a:endParaRPr lang="en-US" sz="3200" dirty="0">
              <a:solidFill>
                <a:schemeClr val="tx2">
                  <a:lumMod val="75000"/>
                </a:schemeClr>
              </a:solidFill>
            </a:endParaRPr>
          </a:p>
        </p:txBody>
      </p:sp>
      <p:graphicFrame>
        <p:nvGraphicFramePr>
          <p:cNvPr id="5" name="Inhaltsplatzhalter 4">
            <a:extLst>
              <a:ext uri="{FF2B5EF4-FFF2-40B4-BE49-F238E27FC236}">
                <a16:creationId xmlns:a16="http://schemas.microsoft.com/office/drawing/2014/main" id="{39874B77-24C8-4629-A263-03A766E2ACDD}"/>
              </a:ext>
            </a:extLst>
          </p:cNvPr>
          <p:cNvGraphicFramePr>
            <a:graphicFrameLocks noGrp="1"/>
          </p:cNvGraphicFramePr>
          <p:nvPr>
            <p:ph idx="1"/>
            <p:extLst>
              <p:ext uri="{D42A27DB-BD31-4B8C-83A1-F6EECF244321}">
                <p14:modId xmlns:p14="http://schemas.microsoft.com/office/powerpoint/2010/main" val="3214598274"/>
              </p:ext>
            </p:extLst>
          </p:nvPr>
        </p:nvGraphicFramePr>
        <p:xfrm>
          <a:off x="107504" y="548680"/>
          <a:ext cx="8908962" cy="432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F271A9-CC87-45B8-93EB-56267617FC11}"/>
                  </a:ext>
                </a:extLst>
              </p14:cNvPr>
              <p14:cNvContentPartPr/>
              <p14:nvPr/>
            </p14:nvContentPartPr>
            <p14:xfrm>
              <a:off x="4035306" y="2113319"/>
              <a:ext cx="270" cy="270"/>
            </p14:xfrm>
          </p:contentPart>
        </mc:Choice>
        <mc:Fallback xmlns="">
          <p:pic>
            <p:nvPicPr>
              <p:cNvPr id="6" name="Freihand 5">
                <a:extLst>
                  <a:ext uri="{FF2B5EF4-FFF2-40B4-BE49-F238E27FC236}">
                    <a16:creationId xmlns:a16="http://schemas.microsoft.com/office/drawing/2014/main" id="{7CF271A9-CC87-45B8-93EB-56267617FC11}"/>
                  </a:ext>
                </a:extLst>
              </p:cNvPr>
              <p:cNvPicPr/>
              <p:nvPr/>
            </p:nvPicPr>
            <p:blipFill>
              <a:blip r:embed="rId8"/>
              <a:stretch>
                <a:fillRect/>
              </a:stretch>
            </p:blipFill>
            <p:spPr>
              <a:xfrm>
                <a:off x="4028556" y="2106569"/>
                <a:ext cx="13500" cy="13500"/>
              </a:xfrm>
              <a:prstGeom prst="rect">
                <a:avLst/>
              </a:prstGeom>
            </p:spPr>
          </p:pic>
        </mc:Fallback>
      </mc:AlternateContent>
    </p:spTree>
    <p:extLst>
      <p:ext uri="{BB962C8B-B14F-4D97-AF65-F5344CB8AC3E}">
        <p14:creationId xmlns:p14="http://schemas.microsoft.com/office/powerpoint/2010/main" val="35071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3. Zusammenfassung: kulturelle Orientierungen</a:t>
            </a:r>
          </a:p>
        </p:txBody>
      </p:sp>
      <p:sp>
        <p:nvSpPr>
          <p:cNvPr id="5" name="Inhaltsplatzhalter 4"/>
          <p:cNvSpPr>
            <a:spLocks noGrp="1"/>
          </p:cNvSpPr>
          <p:nvPr>
            <p:ph idx="1"/>
          </p:nvPr>
        </p:nvSpPr>
        <p:spPr/>
        <p:txBody>
          <a:bodyPr>
            <a:normAutofit fontScale="62500" lnSpcReduction="20000"/>
          </a:bodyPr>
          <a:lstStyle/>
          <a:p>
            <a:r>
              <a:rPr lang="de-DE" dirty="0"/>
              <a:t>Zeitkonzepte: - </a:t>
            </a:r>
            <a:r>
              <a:rPr lang="de-DE" dirty="0" err="1"/>
              <a:t>monochron</a:t>
            </a:r>
            <a:r>
              <a:rPr lang="de-DE" dirty="0"/>
              <a:t>, </a:t>
            </a:r>
            <a:r>
              <a:rPr lang="de-DE" dirty="0" err="1"/>
              <a:t>polychron</a:t>
            </a:r>
            <a:r>
              <a:rPr lang="de-DE" dirty="0"/>
              <a:t>, Vergangenheits-, Gegenwarts-&amp;Zukunftsorientierung</a:t>
            </a:r>
          </a:p>
          <a:p>
            <a:r>
              <a:rPr lang="de-DE" dirty="0"/>
              <a:t>Raumorientierung: Privatheit und Öffentlichkeit</a:t>
            </a:r>
          </a:p>
          <a:p>
            <a:r>
              <a:rPr lang="de-DE" dirty="0"/>
              <a:t>Aktion&amp; Handlungsorientierung: Aktivität und Passivität</a:t>
            </a:r>
          </a:p>
          <a:p>
            <a:r>
              <a:rPr lang="de-DE" dirty="0"/>
              <a:t>Kommunikation: High-</a:t>
            </a:r>
            <a:r>
              <a:rPr lang="de-DE" dirty="0" err="1"/>
              <a:t>Context</a:t>
            </a:r>
            <a:r>
              <a:rPr lang="de-DE" dirty="0"/>
              <a:t>/Low-</a:t>
            </a:r>
            <a:r>
              <a:rPr lang="de-DE" dirty="0" err="1"/>
              <a:t>Context</a:t>
            </a:r>
            <a:r>
              <a:rPr lang="de-DE" dirty="0"/>
              <a:t>, Direkt/Indirekt, Expressiv/Instrumentell</a:t>
            </a:r>
          </a:p>
          <a:p>
            <a:r>
              <a:rPr lang="de-DE" dirty="0"/>
              <a:t>Individualismus/Kollektivismus: Gemeinschafts-/Persönlichkeitsorientiert</a:t>
            </a:r>
          </a:p>
          <a:p>
            <a:r>
              <a:rPr lang="de-DE" dirty="0"/>
              <a:t>Macht: Gleichheit/Ungleichheit, Hierarchie</a:t>
            </a:r>
          </a:p>
          <a:p>
            <a:r>
              <a:rPr lang="de-DE" dirty="0"/>
              <a:t>Zuschreibung von Ursachen, </a:t>
            </a:r>
            <a:r>
              <a:rPr lang="de-DE" dirty="0" err="1"/>
              <a:t>Kausalattribution</a:t>
            </a:r>
            <a:r>
              <a:rPr lang="de-DE" dirty="0"/>
              <a:t>: Eigene Leistung/Zufall/Schicksal</a:t>
            </a:r>
          </a:p>
          <a:p>
            <a:pPr marL="0" indent="0">
              <a:buNone/>
            </a:pPr>
            <a:endParaRPr lang="de-DE" dirty="0"/>
          </a:p>
          <a:p>
            <a:pPr marL="0" indent="0">
              <a:buNone/>
            </a:pPr>
            <a:r>
              <a:rPr lang="de-DE" sz="2300" dirty="0"/>
              <a:t>(Mayer/</a:t>
            </a:r>
            <a:r>
              <a:rPr lang="de-DE" sz="2300" dirty="0" err="1"/>
              <a:t>Boness</a:t>
            </a:r>
            <a:r>
              <a:rPr lang="de-DE" sz="2300" dirty="0"/>
              <a:t>, Interkulturelle Mediation und Konfliktberatung, </a:t>
            </a:r>
            <a:r>
              <a:rPr lang="de-DE" sz="2300" dirty="0" err="1"/>
              <a:t>Waxmann</a:t>
            </a:r>
            <a:r>
              <a:rPr lang="de-DE" sz="2300" dirty="0"/>
              <a:t>, S.88, 2004)</a:t>
            </a:r>
          </a:p>
          <a:p>
            <a:pPr marL="0" indent="0">
              <a:buNone/>
            </a:pPr>
            <a:r>
              <a:rPr lang="de-DE" sz="2300" dirty="0"/>
              <a:t>                                    </a:t>
            </a:r>
          </a:p>
          <a:p>
            <a:pPr marL="0" indent="0">
              <a:buNone/>
            </a:pPr>
            <a:r>
              <a:rPr lang="de-DE" sz="4600" dirty="0"/>
              <a:t>                              Handout</a:t>
            </a:r>
          </a:p>
          <a:p>
            <a:endParaRPr lang="de-DE" sz="2300" dirty="0"/>
          </a:p>
          <a:p>
            <a:pPr marL="0" indent="0">
              <a:buNone/>
            </a:pPr>
            <a:endParaRPr lang="de-DE" dirty="0"/>
          </a:p>
          <a:p>
            <a:endParaRPr lang="de-DE" dirty="0"/>
          </a:p>
        </p:txBody>
      </p:sp>
    </p:spTree>
    <p:extLst>
      <p:ext uri="{BB962C8B-B14F-4D97-AF65-F5344CB8AC3E}">
        <p14:creationId xmlns:p14="http://schemas.microsoft.com/office/powerpoint/2010/main" val="1585677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ED7F5-542E-4822-A41C-F9A873E5E882}"/>
              </a:ext>
            </a:extLst>
          </p:cNvPr>
          <p:cNvSpPr>
            <a:spLocks noGrp="1"/>
          </p:cNvSpPr>
          <p:nvPr>
            <p:ph type="title"/>
          </p:nvPr>
        </p:nvSpPr>
        <p:spPr/>
        <p:txBody>
          <a:bodyPr>
            <a:normAutofit/>
          </a:bodyPr>
          <a:lstStyle/>
          <a:p>
            <a:r>
              <a:rPr lang="de-DE" sz="3600" u="sng" dirty="0"/>
              <a:t>Kulturunterschiede/Kulturdimensionen</a:t>
            </a:r>
          </a:p>
        </p:txBody>
      </p:sp>
      <p:sp>
        <p:nvSpPr>
          <p:cNvPr id="3" name="Inhaltsplatzhalter 2">
            <a:extLst>
              <a:ext uri="{FF2B5EF4-FFF2-40B4-BE49-F238E27FC236}">
                <a16:creationId xmlns:a16="http://schemas.microsoft.com/office/drawing/2014/main" id="{228A79CA-0B90-4D96-989B-2967F8F9E332}"/>
              </a:ext>
            </a:extLst>
          </p:cNvPr>
          <p:cNvSpPr>
            <a:spLocks noGrp="1"/>
          </p:cNvSpPr>
          <p:nvPr>
            <p:ph idx="1"/>
          </p:nvPr>
        </p:nvSpPr>
        <p:spPr/>
        <p:txBody>
          <a:bodyPr/>
          <a:lstStyle/>
          <a:p>
            <a:r>
              <a:rPr lang="de-DE" dirty="0"/>
              <a:t>Erziehungsstile: Film von Heidi Keller</a:t>
            </a:r>
          </a:p>
          <a:p>
            <a:endParaRPr lang="de-DE" dirty="0"/>
          </a:p>
        </p:txBody>
      </p:sp>
      <p:pic>
        <p:nvPicPr>
          <p:cNvPr id="3076" name="Picture 4" descr="C:\Users\weiss-melber\AppData\Local\Microsoft\Windows\Temporary Internet Files\Content.IE5\NYDHQ8Z6\Vater_und_Sohn_-_Erziehung_mit_angebrannten_Bohn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48880"/>
            <a:ext cx="5243290" cy="399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33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1D41E-60DF-46A5-8E63-AA99265E693F}"/>
              </a:ext>
            </a:extLst>
          </p:cNvPr>
          <p:cNvSpPr>
            <a:spLocks noGrp="1"/>
          </p:cNvSpPr>
          <p:nvPr>
            <p:ph type="ctrTitle"/>
          </p:nvPr>
        </p:nvSpPr>
        <p:spPr>
          <a:xfrm>
            <a:off x="755576" y="791295"/>
            <a:ext cx="7772400" cy="1470025"/>
          </a:xfrm>
        </p:spPr>
        <p:txBody>
          <a:bodyPr/>
          <a:lstStyle/>
          <a:p>
            <a:r>
              <a:rPr lang="de-DE" dirty="0"/>
              <a:t>Cultural </a:t>
            </a:r>
            <a:r>
              <a:rPr lang="de-DE" dirty="0" err="1"/>
              <a:t>Passport</a:t>
            </a:r>
            <a:endParaRPr lang="de-DE" dirty="0"/>
          </a:p>
        </p:txBody>
      </p:sp>
      <p:sp>
        <p:nvSpPr>
          <p:cNvPr id="3" name="Untertitel 2">
            <a:extLst>
              <a:ext uri="{FF2B5EF4-FFF2-40B4-BE49-F238E27FC236}">
                <a16:creationId xmlns:a16="http://schemas.microsoft.com/office/drawing/2014/main" id="{75ECC85C-691D-42A8-B688-18B6098DDCCF}"/>
              </a:ext>
            </a:extLst>
          </p:cNvPr>
          <p:cNvSpPr>
            <a:spLocks noGrp="1"/>
          </p:cNvSpPr>
          <p:nvPr>
            <p:ph type="subTitle" idx="1"/>
          </p:nvPr>
        </p:nvSpPr>
        <p:spPr/>
        <p:txBody>
          <a:bodyPr/>
          <a:lstStyle/>
          <a:p>
            <a:endParaRPr lang="de-DE" dirty="0"/>
          </a:p>
        </p:txBody>
      </p:sp>
      <p:pic>
        <p:nvPicPr>
          <p:cNvPr id="5" name="Grafik 4">
            <a:extLst>
              <a:ext uri="{FF2B5EF4-FFF2-40B4-BE49-F238E27FC236}">
                <a16:creationId xmlns:a16="http://schemas.microsoft.com/office/drawing/2014/main" id="{6DB3CA85-8219-4D17-AFFA-C7D7723951A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643808" y="2261320"/>
            <a:ext cx="3995936" cy="2665258"/>
          </a:xfrm>
          <a:prstGeom prst="rect">
            <a:avLst/>
          </a:prstGeom>
        </p:spPr>
      </p:pic>
      <p:sp>
        <p:nvSpPr>
          <p:cNvPr id="6" name="Textfeld 5">
            <a:extLst>
              <a:ext uri="{FF2B5EF4-FFF2-40B4-BE49-F238E27FC236}">
                <a16:creationId xmlns:a16="http://schemas.microsoft.com/office/drawing/2014/main" id="{AC6DC57C-74DE-475E-BB75-57CBD89C5D9A}"/>
              </a:ext>
            </a:extLst>
          </p:cNvPr>
          <p:cNvSpPr txBox="1"/>
          <p:nvPr/>
        </p:nvSpPr>
        <p:spPr>
          <a:xfrm>
            <a:off x="2574032" y="6135354"/>
            <a:ext cx="3995936" cy="230832"/>
          </a:xfrm>
          <a:prstGeom prst="rect">
            <a:avLst/>
          </a:prstGeom>
          <a:noFill/>
        </p:spPr>
        <p:txBody>
          <a:bodyPr wrap="square" rtlCol="0">
            <a:spAutoFit/>
          </a:bodyPr>
          <a:lstStyle/>
          <a:p>
            <a:r>
              <a:rPr lang="de-DE" sz="900"/>
              <a:t>"</a:t>
            </a:r>
            <a:r>
              <a:rPr lang="de-DE" sz="900">
                <a:hlinkClick r:id="rId3" tooltip="https://www.flickr.com/photos/justusbluemer/8462873948"/>
              </a:rPr>
              <a:t>Dieses Foto</a:t>
            </a:r>
            <a:r>
              <a:rPr lang="de-DE" sz="900"/>
              <a:t>" von Unbekannter Autor ist lizenziert gemäß </a:t>
            </a:r>
            <a:r>
              <a:rPr lang="de-DE" sz="900">
                <a:hlinkClick r:id="rId4" tooltip="https://creativecommons.org/licenses/by/3.0/"/>
              </a:rPr>
              <a:t>CC BY</a:t>
            </a:r>
            <a:endParaRPr lang="de-DE" sz="900"/>
          </a:p>
        </p:txBody>
      </p:sp>
    </p:spTree>
    <p:extLst>
      <p:ext uri="{BB962C8B-B14F-4D97-AF65-F5344CB8AC3E}">
        <p14:creationId xmlns:p14="http://schemas.microsoft.com/office/powerpoint/2010/main" val="1494301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27679F-96B3-4A0A-AEB0-A1AB72FD6C06}"/>
              </a:ext>
            </a:extLst>
          </p:cNvPr>
          <p:cNvSpPr>
            <a:spLocks noGrp="1"/>
          </p:cNvSpPr>
          <p:nvPr>
            <p:ph type="title"/>
          </p:nvPr>
        </p:nvSpPr>
        <p:spPr/>
        <p:txBody>
          <a:bodyPr/>
          <a:lstStyle/>
          <a:p>
            <a:r>
              <a:rPr lang="de-DE" dirty="0"/>
              <a:t>4.Mein kultureller Mantel und ICH</a:t>
            </a:r>
          </a:p>
        </p:txBody>
      </p:sp>
      <p:pic>
        <p:nvPicPr>
          <p:cNvPr id="7" name="Inhaltsplatzhalter 6">
            <a:extLst>
              <a:ext uri="{FF2B5EF4-FFF2-40B4-BE49-F238E27FC236}">
                <a16:creationId xmlns:a16="http://schemas.microsoft.com/office/drawing/2014/main" id="{EAFA295B-9C2C-41E7-9E15-CBA09D0911BE}"/>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763688" y="1556792"/>
            <a:ext cx="4464496" cy="4910946"/>
          </a:xfrm>
        </p:spPr>
      </p:pic>
    </p:spTree>
    <p:extLst>
      <p:ext uri="{BB962C8B-B14F-4D97-AF65-F5344CB8AC3E}">
        <p14:creationId xmlns:p14="http://schemas.microsoft.com/office/powerpoint/2010/main" val="2523370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5.Die </a:t>
            </a:r>
            <a:r>
              <a:rPr lang="de-DE" dirty="0" err="1"/>
              <a:t>HulaHulas</a:t>
            </a:r>
            <a:r>
              <a:rPr lang="de-DE" dirty="0"/>
              <a:t> und die Anderen-eine kleine Kulturreise</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600" y="2066131"/>
            <a:ext cx="5384800" cy="3594100"/>
          </a:xfrm>
        </p:spPr>
      </p:pic>
    </p:spTree>
    <p:extLst>
      <p:ext uri="{BB962C8B-B14F-4D97-AF65-F5344CB8AC3E}">
        <p14:creationId xmlns:p14="http://schemas.microsoft.com/office/powerpoint/2010/main" val="440573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normAutofit fontScale="90000"/>
          </a:bodyPr>
          <a:lstStyle/>
          <a:p>
            <a:r>
              <a:rPr lang="de-DE" dirty="0"/>
              <a:t>Und wie klappt es doch…</a:t>
            </a:r>
            <a:br>
              <a:rPr lang="de-DE" dirty="0"/>
            </a:br>
            <a:r>
              <a:rPr lang="de-DE" dirty="0"/>
              <a:t>mit dem interkulturellen Miteinander?  </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708920"/>
            <a:ext cx="5544616" cy="3600400"/>
          </a:xfrm>
        </p:spPr>
      </p:pic>
    </p:spTree>
    <p:extLst>
      <p:ext uri="{BB962C8B-B14F-4D97-AF65-F5344CB8AC3E}">
        <p14:creationId xmlns:p14="http://schemas.microsoft.com/office/powerpoint/2010/main" val="2174991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Kommunikations-Tools: </a:t>
            </a:r>
            <a:br>
              <a:rPr lang="de-DE" dirty="0"/>
            </a:br>
            <a:endParaRPr lang="de-DE" dirty="0"/>
          </a:p>
        </p:txBody>
      </p:sp>
      <p:sp>
        <p:nvSpPr>
          <p:cNvPr id="3" name="Inhaltsplatzhalter 2"/>
          <p:cNvSpPr>
            <a:spLocks noGrp="1"/>
          </p:cNvSpPr>
          <p:nvPr>
            <p:ph idx="1"/>
          </p:nvPr>
        </p:nvSpPr>
        <p:spPr>
          <a:xfrm>
            <a:off x="457200" y="1268760"/>
            <a:ext cx="8229600" cy="4857403"/>
          </a:xfrm>
        </p:spPr>
        <p:txBody>
          <a:bodyPr>
            <a:normAutofit fontScale="70000" lnSpcReduction="20000"/>
          </a:bodyPr>
          <a:lstStyle/>
          <a:p>
            <a:pPr marL="514350" indent="-514350">
              <a:buAutoNum type="arabicPeriod"/>
            </a:pPr>
            <a:r>
              <a:rPr lang="de-DE" sz="4400" b="1" dirty="0"/>
              <a:t>Aktives Zuhören</a:t>
            </a:r>
            <a:r>
              <a:rPr lang="de-DE" dirty="0"/>
              <a:t>:</a:t>
            </a:r>
          </a:p>
          <a:p>
            <a:pPr marL="0" indent="0">
              <a:buNone/>
            </a:pPr>
            <a:r>
              <a:rPr lang="de-DE" b="1" dirty="0"/>
              <a:t>- Sichtweise des Anderen kurz resümieren</a:t>
            </a:r>
          </a:p>
          <a:p>
            <a:pPr marL="0" indent="0">
              <a:buNone/>
            </a:pPr>
            <a:r>
              <a:rPr lang="de-DE" b="1" dirty="0"/>
              <a:t>- Fakten und Gefühle des Anderen aufgreifen</a:t>
            </a:r>
          </a:p>
          <a:p>
            <a:pPr marL="0" indent="0">
              <a:buNone/>
            </a:pPr>
            <a:r>
              <a:rPr lang="de-DE" b="1" dirty="0"/>
              <a:t>- Mit der Aufmerksamkeit voll und ganz beim Anderen sein</a:t>
            </a:r>
          </a:p>
          <a:p>
            <a:pPr marL="0" indent="0">
              <a:buNone/>
            </a:pPr>
            <a:r>
              <a:rPr lang="de-DE" b="1" dirty="0"/>
              <a:t>- Keine eigene Meinung und Bewertung einbringen</a:t>
            </a:r>
          </a:p>
          <a:p>
            <a:pPr marL="0" indent="0">
              <a:buNone/>
            </a:pPr>
            <a:r>
              <a:rPr lang="de-DE" b="1" dirty="0"/>
              <a:t>- Die eigenen Werte und Normen während des Zuhörens zurückstellen. </a:t>
            </a:r>
          </a:p>
          <a:p>
            <a:endParaRPr lang="de-DE" b="1" dirty="0"/>
          </a:p>
          <a:p>
            <a:pPr marL="0" indent="0">
              <a:buNone/>
            </a:pPr>
            <a:r>
              <a:rPr lang="de-DE" dirty="0"/>
              <a:t>Einleitende Sätze: </a:t>
            </a:r>
          </a:p>
          <a:p>
            <a:pPr marL="0" indent="0">
              <a:buNone/>
            </a:pPr>
            <a:r>
              <a:rPr lang="de-DE" dirty="0"/>
              <a:t>- Ich habe gehört, dass…</a:t>
            </a:r>
          </a:p>
          <a:p>
            <a:pPr marL="0" indent="0">
              <a:buNone/>
            </a:pPr>
            <a:r>
              <a:rPr lang="de-DE" dirty="0"/>
              <a:t>- Habe ich Sie richtig verstanden, dass…</a:t>
            </a:r>
          </a:p>
          <a:p>
            <a:pPr marL="0" indent="0">
              <a:buNone/>
            </a:pPr>
            <a:r>
              <a:rPr lang="de-DE" dirty="0"/>
              <a:t>- Meinen Sie es so, dass…</a:t>
            </a:r>
          </a:p>
          <a:p>
            <a:pPr marL="0" indent="0">
              <a:buNone/>
            </a:pPr>
            <a:r>
              <a:rPr lang="de-DE" dirty="0"/>
              <a:t>- Möchtest Du, dass…</a:t>
            </a:r>
          </a:p>
          <a:p>
            <a:pPr>
              <a:buFontTx/>
              <a:buChar char="-"/>
            </a:pPr>
            <a:r>
              <a:rPr lang="de-DE" dirty="0"/>
              <a:t>Könnte ich das auch so verstehen, dass…</a:t>
            </a:r>
          </a:p>
          <a:p>
            <a:endParaRPr lang="de-DE" dirty="0"/>
          </a:p>
        </p:txBody>
      </p:sp>
    </p:spTree>
    <p:extLst>
      <p:ext uri="{BB962C8B-B14F-4D97-AF65-F5344CB8AC3E}">
        <p14:creationId xmlns:p14="http://schemas.microsoft.com/office/powerpoint/2010/main" val="6778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Kommunikations-Tools</a:t>
            </a:r>
          </a:p>
        </p:txBody>
      </p:sp>
      <p:sp>
        <p:nvSpPr>
          <p:cNvPr id="3" name="Inhaltsplatzhalter 2"/>
          <p:cNvSpPr>
            <a:spLocks noGrp="1"/>
          </p:cNvSpPr>
          <p:nvPr>
            <p:ph idx="1"/>
          </p:nvPr>
        </p:nvSpPr>
        <p:spPr>
          <a:xfrm>
            <a:off x="457200" y="1600200"/>
            <a:ext cx="8229600" cy="4983162"/>
          </a:xfrm>
        </p:spPr>
        <p:txBody>
          <a:bodyPr>
            <a:normAutofit fontScale="92500" lnSpcReduction="20000"/>
          </a:bodyPr>
          <a:lstStyle/>
          <a:p>
            <a:pPr marL="0" indent="0">
              <a:buNone/>
            </a:pPr>
            <a:r>
              <a:rPr lang="de-DE" sz="2400" b="1" dirty="0"/>
              <a:t>2. </a:t>
            </a:r>
            <a:r>
              <a:rPr lang="de-DE" sz="2400" b="1" dirty="0" err="1"/>
              <a:t>Reframing</a:t>
            </a:r>
            <a:r>
              <a:rPr lang="de-DE" sz="2400" dirty="0"/>
              <a:t>: </a:t>
            </a:r>
            <a:r>
              <a:rPr lang="de-DE" sz="2000" dirty="0"/>
              <a:t>negative Aussagen werden positiv umformuliert, so dass eine weitere Kommunikation in konstruktiver Atmosphäre möglich bleibt. </a:t>
            </a:r>
          </a:p>
          <a:p>
            <a:pPr marL="0" indent="0">
              <a:buNone/>
            </a:pPr>
            <a:r>
              <a:rPr lang="de-DE" sz="2000" dirty="0"/>
              <a:t>Beispiel: „ich kann nicht zum Elternabend kommen, weil ich keine Zeit habe“</a:t>
            </a:r>
          </a:p>
          <a:p>
            <a:pPr marL="0" indent="0">
              <a:buNone/>
            </a:pPr>
            <a:r>
              <a:rPr lang="de-DE" sz="2000" dirty="0"/>
              <a:t>Reframing: „Sie sind als Eltern zeitlich sehr aktiv, um sich um Ihre Kinder zu kümmern, das ist toll. Beim Elternabend geht es um die Einschulung, welche Themen wären Ihnen wichtig, damit Ihre Tochter gut gefördert wird?“  (Mayer, S.117)</a:t>
            </a:r>
          </a:p>
          <a:p>
            <a:pPr marL="0" indent="0">
              <a:buNone/>
            </a:pPr>
            <a:endParaRPr lang="de-DE" sz="2000" dirty="0"/>
          </a:p>
          <a:p>
            <a:pPr marL="0" indent="0">
              <a:buNone/>
            </a:pPr>
            <a:r>
              <a:rPr lang="de-DE" sz="2400" b="1" dirty="0"/>
              <a:t>3. Gewaltfreie, offene Kommunikation: </a:t>
            </a:r>
            <a:endParaRPr lang="de-DE" sz="2000" dirty="0"/>
          </a:p>
          <a:p>
            <a:pPr marL="0" indent="0">
              <a:buNone/>
            </a:pPr>
            <a:r>
              <a:rPr lang="de-DE" sz="2000" dirty="0"/>
              <a:t>Die eigene Beobachtung emotionsfrei  beschreiben, die daraus resultierende Gefühle und Bedürfnisse möglichst sachlich beschreiben und die Bitte zu einer konkreten Handlung anschließen (Rosenberg) </a:t>
            </a:r>
          </a:p>
          <a:p>
            <a:pPr marL="0" indent="0">
              <a:buNone/>
            </a:pPr>
            <a:endParaRPr lang="de-DE" sz="2000" dirty="0"/>
          </a:p>
          <a:p>
            <a:pPr marL="0" indent="0">
              <a:buNone/>
            </a:pPr>
            <a:r>
              <a:rPr lang="de-DE" sz="2000" dirty="0"/>
              <a:t> - </a:t>
            </a:r>
            <a:r>
              <a:rPr lang="de-DE" sz="2000" b="1" dirty="0"/>
              <a:t>Ich höre, dass…. </a:t>
            </a:r>
            <a:r>
              <a:rPr lang="de-DE" sz="2000" dirty="0"/>
              <a:t>Sie für den Elternabend keine Zeit haben</a:t>
            </a:r>
          </a:p>
          <a:p>
            <a:pPr marL="0" indent="0">
              <a:buNone/>
            </a:pPr>
            <a:r>
              <a:rPr lang="de-DE" sz="2000" dirty="0"/>
              <a:t> - </a:t>
            </a:r>
            <a:r>
              <a:rPr lang="de-DE" sz="2000" b="1" dirty="0"/>
              <a:t>Ich verstehe daraus, </a:t>
            </a:r>
            <a:r>
              <a:rPr lang="de-DE" sz="2000" dirty="0"/>
              <a:t>dass …wir einen anderen Zeitpunkt finden werden, über  </a:t>
            </a:r>
          </a:p>
          <a:p>
            <a:pPr marL="0" indent="0">
              <a:buNone/>
            </a:pPr>
            <a:r>
              <a:rPr lang="de-DE" sz="2000" dirty="0"/>
              <a:t>   die Einschulung Ihrer Tochter zu sprechen, </a:t>
            </a:r>
            <a:r>
              <a:rPr lang="de-DE" sz="2000" b="1" dirty="0"/>
              <a:t>da mir dies sehr wichtig ist.  </a:t>
            </a:r>
          </a:p>
          <a:p>
            <a:pPr marL="0" indent="0">
              <a:buNone/>
            </a:pPr>
            <a:r>
              <a:rPr lang="de-DE" sz="2000" dirty="0"/>
              <a:t> - </a:t>
            </a:r>
            <a:r>
              <a:rPr lang="de-DE" sz="2000" b="1" dirty="0"/>
              <a:t>Ich bitte darum</a:t>
            </a:r>
            <a:r>
              <a:rPr lang="de-DE" sz="2000" dirty="0"/>
              <a:t>, dass… Sie mir bis nächsten Montag einen möglichen   </a:t>
            </a:r>
          </a:p>
          <a:p>
            <a:pPr marL="0" indent="0">
              <a:buNone/>
            </a:pPr>
            <a:r>
              <a:rPr lang="de-DE" sz="2000" dirty="0"/>
              <a:t>    Gesprächstermin nennen. </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21595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38EE0-72F4-44CC-8727-480FD3CD9982}"/>
              </a:ext>
            </a:extLst>
          </p:cNvPr>
          <p:cNvSpPr>
            <a:spLocks noGrp="1"/>
          </p:cNvSpPr>
          <p:nvPr>
            <p:ph type="ctrTitle"/>
          </p:nvPr>
        </p:nvSpPr>
        <p:spPr/>
        <p:txBody>
          <a:bodyPr>
            <a:normAutofit fontScale="90000"/>
          </a:bodyPr>
          <a:lstStyle/>
          <a:p>
            <a:r>
              <a:rPr lang="de-DE" dirty="0"/>
              <a:t>Vorstellungsrunde </a:t>
            </a:r>
            <a:br>
              <a:rPr lang="de-DE" dirty="0"/>
            </a:br>
            <a:r>
              <a:rPr lang="de-DE" dirty="0"/>
              <a:t/>
            </a:r>
            <a:br>
              <a:rPr lang="de-DE" dirty="0"/>
            </a:br>
            <a:r>
              <a:rPr lang="de-DE" dirty="0"/>
              <a:t/>
            </a:r>
            <a:br>
              <a:rPr lang="de-DE" dirty="0"/>
            </a:br>
            <a:endParaRPr lang="de-DE" dirty="0"/>
          </a:p>
        </p:txBody>
      </p:sp>
      <p:sp>
        <p:nvSpPr>
          <p:cNvPr id="3" name="Untertitel 2">
            <a:extLst>
              <a:ext uri="{FF2B5EF4-FFF2-40B4-BE49-F238E27FC236}">
                <a16:creationId xmlns:a16="http://schemas.microsoft.com/office/drawing/2014/main" id="{05D655F3-F2A0-410B-916B-9CD064A013E0}"/>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907244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713D7-C409-4F92-AC3E-4BB490541E34}"/>
              </a:ext>
            </a:extLst>
          </p:cNvPr>
          <p:cNvSpPr>
            <a:spLocks noGrp="1"/>
          </p:cNvSpPr>
          <p:nvPr>
            <p:ph type="title"/>
          </p:nvPr>
        </p:nvSpPr>
        <p:spPr/>
        <p:txBody>
          <a:bodyPr/>
          <a:lstStyle/>
          <a:p>
            <a:r>
              <a:rPr lang="de-DE" dirty="0"/>
              <a:t>Und… </a:t>
            </a:r>
          </a:p>
        </p:txBody>
      </p:sp>
      <p:sp>
        <p:nvSpPr>
          <p:cNvPr id="3" name="Inhaltsplatzhalter 2">
            <a:extLst>
              <a:ext uri="{FF2B5EF4-FFF2-40B4-BE49-F238E27FC236}">
                <a16:creationId xmlns:a16="http://schemas.microsoft.com/office/drawing/2014/main" id="{4BDAD868-F759-4B10-9F94-34227071ED66}"/>
              </a:ext>
            </a:extLst>
          </p:cNvPr>
          <p:cNvSpPr>
            <a:spLocks noGrp="1"/>
          </p:cNvSpPr>
          <p:nvPr>
            <p:ph idx="1"/>
          </p:nvPr>
        </p:nvSpPr>
        <p:spPr/>
        <p:txBody>
          <a:bodyPr/>
          <a:lstStyle/>
          <a:p>
            <a:r>
              <a:rPr lang="de-DE" dirty="0"/>
              <a:t>Eigene Position beschreiben, dadurch evtl. eigene Hemmung verlieren, konkret zu werden. Wenn es passt… : ) </a:t>
            </a:r>
          </a:p>
          <a:p>
            <a:r>
              <a:rPr lang="de-DE" dirty="0"/>
              <a:t>Eigene Bedürfnisse nicht außer Acht lassen: </a:t>
            </a:r>
          </a:p>
          <a:p>
            <a:pPr marL="0" indent="0">
              <a:buNone/>
            </a:pPr>
            <a:r>
              <a:rPr lang="de-DE" dirty="0"/>
              <a:t>    eigener kultureller Mantel</a:t>
            </a:r>
            <a:r>
              <a:rPr lang="de-DE"/>
              <a:t>, eigenes </a:t>
            </a:r>
            <a:r>
              <a:rPr lang="de-DE" dirty="0"/>
              <a:t>Ich. </a:t>
            </a:r>
          </a:p>
        </p:txBody>
      </p:sp>
      <p:pic>
        <p:nvPicPr>
          <p:cNvPr id="4" name="Inhaltsplatzhalter 6">
            <a:extLst>
              <a:ext uri="{FF2B5EF4-FFF2-40B4-BE49-F238E27FC236}">
                <a16:creationId xmlns:a16="http://schemas.microsoft.com/office/drawing/2014/main" id="{78088948-28E5-4FCE-B8F1-FC91D603666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123728" y="4293096"/>
            <a:ext cx="2160240" cy="2376264"/>
          </a:xfrm>
          <a:prstGeom prst="rect">
            <a:avLst/>
          </a:prstGeom>
        </p:spPr>
      </p:pic>
    </p:spTree>
    <p:extLst>
      <p:ext uri="{BB962C8B-B14F-4D97-AF65-F5344CB8AC3E}">
        <p14:creationId xmlns:p14="http://schemas.microsoft.com/office/powerpoint/2010/main" val="2087711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936104"/>
          </a:xfrm>
        </p:spPr>
        <p:txBody>
          <a:bodyPr>
            <a:normAutofit fontScale="90000"/>
          </a:bodyPr>
          <a:lstStyle/>
          <a:p>
            <a:r>
              <a:rPr lang="de-DE" dirty="0"/>
              <a:t>Ein buntes Miteinander in der Realität: Möglichkeiten und Schwierigkeiten</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2708920"/>
            <a:ext cx="5256584" cy="3384376"/>
          </a:xfrm>
        </p:spPr>
      </p:pic>
    </p:spTree>
    <p:extLst>
      <p:ext uri="{BB962C8B-B14F-4D97-AF65-F5344CB8AC3E}">
        <p14:creationId xmlns:p14="http://schemas.microsoft.com/office/powerpoint/2010/main" val="3911375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a:xfrm>
            <a:off x="457200" y="1808820"/>
            <a:ext cx="8229600" cy="4644515"/>
          </a:xfrm>
        </p:spPr>
        <p:txBody>
          <a:bodyPr>
            <a:normAutofit fontScale="92500" lnSpcReduction="20000"/>
          </a:bodyPr>
          <a:lstStyle/>
          <a:p>
            <a:endParaRPr lang="de-DE" dirty="0"/>
          </a:p>
          <a:p>
            <a:r>
              <a:rPr lang="de-DE" sz="1500" b="1" dirty="0"/>
              <a:t> * </a:t>
            </a:r>
            <a:r>
              <a:rPr lang="de-DE" sz="1500" b="1" dirty="0" err="1"/>
              <a:t>Mehrnousch</a:t>
            </a:r>
            <a:r>
              <a:rPr lang="de-DE" sz="1500" b="1" dirty="0"/>
              <a:t>, </a:t>
            </a:r>
            <a:r>
              <a:rPr lang="de-DE" sz="1500" b="1" dirty="0" err="1"/>
              <a:t>Zaeri</a:t>
            </a:r>
            <a:r>
              <a:rPr lang="de-DE" sz="1500" b="1" dirty="0"/>
              <a:t>-Esfahani, „Interkulturell kompetent- Aber wie?“ - eine Denkwerkstatt. www.zaeri-autorin.de</a:t>
            </a:r>
          </a:p>
          <a:p>
            <a:r>
              <a:rPr lang="de-DE" sz="1500" dirty="0"/>
              <a:t>Flüchtlingskinder und Jugendliche Flüchtlinge in Schulen, Kindergärten und Freizeiteinrichtungen, UK RLP, 2017,</a:t>
            </a:r>
          </a:p>
          <a:p>
            <a:r>
              <a:rPr lang="de-DE" sz="1500" dirty="0"/>
              <a:t>Einwanderungsland Deutschland, Beauftragte des BAMF, Mai 2016</a:t>
            </a:r>
          </a:p>
          <a:p>
            <a:r>
              <a:rPr lang="de-DE" sz="1500" dirty="0"/>
              <a:t>Andresen, S.; Galic, Danijela; </a:t>
            </a:r>
            <a:r>
              <a:rPr lang="de-DE" sz="1500" dirty="0" err="1"/>
              <a:t>Kinder.Armut.Familie</a:t>
            </a:r>
            <a:r>
              <a:rPr lang="de-DE" sz="1500" dirty="0"/>
              <a:t>, Alltagsbewältigung und Wege zur wirksamen Unterstützung, Verlag Bertelsmann Stiftung, 2017</a:t>
            </a:r>
          </a:p>
          <a:p>
            <a:r>
              <a:rPr lang="de-DE" sz="1500" dirty="0"/>
              <a:t>Fischer, V.; Springer, M.; Handbuch Migration und Familie, Politik und Bildung, </a:t>
            </a:r>
            <a:r>
              <a:rPr lang="de-DE" sz="1500" dirty="0" err="1"/>
              <a:t>WochenSchauVerlag</a:t>
            </a:r>
            <a:r>
              <a:rPr lang="de-DE" sz="1500" dirty="0"/>
              <a:t>, 2011</a:t>
            </a:r>
          </a:p>
          <a:p>
            <a:r>
              <a:rPr lang="de-DE" sz="1500" dirty="0"/>
              <a:t>UNICEF; Flüchtlingskinder in Deutschland; Studie: „In erster Linie Kinder“ 2014</a:t>
            </a:r>
          </a:p>
          <a:p>
            <a:r>
              <a:rPr lang="de-DE" sz="1500" dirty="0" err="1"/>
              <a:t>Factsheet</a:t>
            </a:r>
            <a:r>
              <a:rPr lang="de-DE" sz="1500" dirty="0"/>
              <a:t> „Kinderarmut“, Kinder im SGB-II-Bezug in Deutschland, Bertelsmann Stiftung, 2016</a:t>
            </a:r>
          </a:p>
          <a:p>
            <a:r>
              <a:rPr lang="de-DE" sz="1500" dirty="0"/>
              <a:t>Ludwig, </a:t>
            </a:r>
            <a:r>
              <a:rPr lang="de-DE" sz="1500" dirty="0" err="1"/>
              <a:t>Ch</a:t>
            </a:r>
            <a:r>
              <a:rPr lang="de-DE" sz="1500" dirty="0"/>
              <a:t>.; Reader für Mentorinnen und Mentoren des Projektes „Keiner darf verloren gehen“ zur Schulung ehrenamtlicher </a:t>
            </a:r>
            <a:r>
              <a:rPr lang="de-DE" sz="1500" dirty="0" err="1"/>
              <a:t>LernpatInnen</a:t>
            </a:r>
            <a:r>
              <a:rPr lang="de-DE" sz="1500" dirty="0"/>
              <a:t>, Themenbereich Alltagkompetenz, Bürgerstiftung der Pfalz, 2017</a:t>
            </a:r>
          </a:p>
          <a:p>
            <a:r>
              <a:rPr lang="de-DE" sz="1500" dirty="0"/>
              <a:t>„Angekommen in Deutschland“, Studie von World Vision Deutschland und der Hoffnungsträger Stiftung, 2016</a:t>
            </a:r>
          </a:p>
          <a:p>
            <a:r>
              <a:rPr lang="de-DE" sz="1500" dirty="0"/>
              <a:t>Mayer, Claude-Helene; Trainingshandbuch Interkulturelle Mediation und Konfliktlösung, </a:t>
            </a:r>
            <a:r>
              <a:rPr lang="de-DE" sz="1500" dirty="0" err="1"/>
              <a:t>Waxmann</a:t>
            </a:r>
            <a:r>
              <a:rPr lang="de-DE" sz="1500" dirty="0"/>
              <a:t> Verlag, 2008 </a:t>
            </a:r>
          </a:p>
          <a:p>
            <a:r>
              <a:rPr lang="de-DE" sz="1500" dirty="0"/>
              <a:t>Hoppes, </a:t>
            </a:r>
            <a:r>
              <a:rPr lang="de-DE" sz="1500" dirty="0" err="1"/>
              <a:t>D.&amp;Ventura</a:t>
            </a:r>
            <a:r>
              <a:rPr lang="de-DE" sz="1500" dirty="0"/>
              <a:t>, p. (Hrsg.), </a:t>
            </a:r>
            <a:r>
              <a:rPr lang="de-DE" sz="1500" dirty="0" err="1"/>
              <a:t>Intercultural</a:t>
            </a:r>
            <a:r>
              <a:rPr lang="de-DE" sz="1500" dirty="0"/>
              <a:t> </a:t>
            </a:r>
            <a:r>
              <a:rPr lang="de-DE" sz="1500" dirty="0" err="1"/>
              <a:t>Sourcebook</a:t>
            </a:r>
            <a:r>
              <a:rPr lang="de-DE" sz="1500" dirty="0"/>
              <a:t>. Cross-</a:t>
            </a:r>
            <a:r>
              <a:rPr lang="de-DE" sz="1500" dirty="0" err="1"/>
              <a:t>cultural</a:t>
            </a:r>
            <a:r>
              <a:rPr lang="de-DE" sz="1500" dirty="0"/>
              <a:t> Trainings </a:t>
            </a:r>
            <a:r>
              <a:rPr lang="de-DE" sz="1500" dirty="0" err="1"/>
              <a:t>Methodologies</a:t>
            </a:r>
            <a:r>
              <a:rPr lang="de-DE" sz="1500" dirty="0"/>
              <a:t>. </a:t>
            </a:r>
            <a:r>
              <a:rPr lang="de-DE" sz="1500" dirty="0" err="1"/>
              <a:t>Intercultural</a:t>
            </a:r>
            <a:r>
              <a:rPr lang="de-DE" sz="1500" dirty="0"/>
              <a:t> N, </a:t>
            </a:r>
            <a:r>
              <a:rPr lang="de-DE" sz="1500" dirty="0" err="1"/>
              <a:t>LaGrange</a:t>
            </a:r>
            <a:r>
              <a:rPr lang="de-DE" sz="1500" dirty="0"/>
              <a:t> Park, 1979</a:t>
            </a:r>
            <a:endParaRPr lang="de-DE" sz="1600" dirty="0"/>
          </a:p>
          <a:p>
            <a:r>
              <a:rPr lang="de-DE" sz="1600" dirty="0"/>
              <a:t>Mayer/</a:t>
            </a:r>
            <a:r>
              <a:rPr lang="de-DE" sz="1600" dirty="0" err="1"/>
              <a:t>Boness</a:t>
            </a:r>
            <a:r>
              <a:rPr lang="de-DE" sz="1600" dirty="0"/>
              <a:t>, Interkulturelle Mediation und Konfliktberatung, </a:t>
            </a:r>
            <a:r>
              <a:rPr lang="de-DE" sz="1600" dirty="0" err="1"/>
              <a:t>Waxmann</a:t>
            </a:r>
            <a:r>
              <a:rPr lang="de-DE" sz="1600" dirty="0"/>
              <a:t>, S.88, 2004</a:t>
            </a:r>
          </a:p>
          <a:p>
            <a:endParaRPr lang="de-DE" sz="1500" dirty="0"/>
          </a:p>
          <a:p>
            <a:endParaRPr lang="de-DE" sz="1500" dirty="0"/>
          </a:p>
          <a:p>
            <a:endParaRPr lang="de-DE" sz="1500" dirty="0"/>
          </a:p>
          <a:p>
            <a:endParaRPr lang="de-DE" sz="1500" dirty="0"/>
          </a:p>
          <a:p>
            <a:endParaRPr lang="de-DE" dirty="0"/>
          </a:p>
          <a:p>
            <a:endParaRPr lang="de-DE" dirty="0"/>
          </a:p>
          <a:p>
            <a:pPr marL="0" indent="0">
              <a:buNone/>
            </a:pPr>
            <a:endParaRPr lang="de-DE" dirty="0"/>
          </a:p>
        </p:txBody>
      </p:sp>
    </p:spTree>
    <p:extLst>
      <p:ext uri="{BB962C8B-B14F-4D97-AF65-F5344CB8AC3E}">
        <p14:creationId xmlns:p14="http://schemas.microsoft.com/office/powerpoint/2010/main" val="262735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8CF59-B59D-46A6-A77F-ADE0E5FAEDCF}"/>
              </a:ext>
            </a:extLst>
          </p:cNvPr>
          <p:cNvSpPr>
            <a:spLocks noGrp="1"/>
          </p:cNvSpPr>
          <p:nvPr>
            <p:ph type="title"/>
          </p:nvPr>
        </p:nvSpPr>
        <p:spPr/>
        <p:txBody>
          <a:bodyPr/>
          <a:lstStyle/>
          <a:p>
            <a:r>
              <a:rPr lang="de-DE" dirty="0"/>
              <a:t>Ihre Themen: </a:t>
            </a:r>
          </a:p>
        </p:txBody>
      </p:sp>
      <p:sp>
        <p:nvSpPr>
          <p:cNvPr id="3" name="Inhaltsplatzhalter 2">
            <a:extLst>
              <a:ext uri="{FF2B5EF4-FFF2-40B4-BE49-F238E27FC236}">
                <a16:creationId xmlns:a16="http://schemas.microsoft.com/office/drawing/2014/main" id="{46FD465E-4220-43FC-BBCB-687DD02497D0}"/>
              </a:ext>
            </a:extLst>
          </p:cNvPr>
          <p:cNvSpPr>
            <a:spLocks noGrp="1"/>
          </p:cNvSpPr>
          <p:nvPr>
            <p:ph idx="1"/>
          </p:nvPr>
        </p:nvSpPr>
        <p:spPr/>
        <p:txBody>
          <a:bodyPr/>
          <a:lstStyle/>
          <a:p>
            <a:r>
              <a:rPr lang="de-DE" dirty="0" smtClean="0"/>
              <a:t>Tipps für die Kommunikation</a:t>
            </a:r>
          </a:p>
          <a:p>
            <a:r>
              <a:rPr lang="de-DE" dirty="0" smtClean="0"/>
              <a:t>Verstehen wir uns richtig?</a:t>
            </a:r>
          </a:p>
          <a:p>
            <a:r>
              <a:rPr lang="de-DE" dirty="0" smtClean="0"/>
              <a:t>Netzwerken, Anlaufstellen (Eltern, Fachkräfte)</a:t>
            </a:r>
          </a:p>
          <a:p>
            <a:r>
              <a:rPr lang="de-DE" dirty="0" smtClean="0"/>
              <a:t>Kulturelle Unterschiede in Erziehungsweise</a:t>
            </a:r>
          </a:p>
          <a:p>
            <a:r>
              <a:rPr lang="de-DE" dirty="0" smtClean="0"/>
              <a:t>Sicherheit (Kommunikation, gesetzlich, Verhalten,…)</a:t>
            </a:r>
          </a:p>
          <a:p>
            <a:r>
              <a:rPr lang="de-DE" dirty="0" smtClean="0"/>
              <a:t>Was sind Bedürfnisse?</a:t>
            </a:r>
            <a:endParaRPr lang="de-DE" dirty="0"/>
          </a:p>
        </p:txBody>
      </p:sp>
    </p:spTree>
    <p:extLst>
      <p:ext uri="{BB962C8B-B14F-4D97-AF65-F5344CB8AC3E}">
        <p14:creationId xmlns:p14="http://schemas.microsoft.com/office/powerpoint/2010/main" val="166507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t>Schön bunt- wo ist unsere gemeinsame Mitte? </a:t>
            </a:r>
          </a:p>
        </p:txBody>
      </p:sp>
      <p:sp>
        <p:nvSpPr>
          <p:cNvPr id="3" name="Inhaltsplatzhalter 2">
            <a:extLst>
              <a:ext uri="{FF2B5EF4-FFF2-40B4-BE49-F238E27FC236}">
                <a16:creationId xmlns:a16="http://schemas.microsoft.com/office/drawing/2014/main" id="{06A7D3B7-42C9-4AEC-B30E-E84FD5D72BF7}"/>
              </a:ext>
            </a:extLst>
          </p:cNvPr>
          <p:cNvSpPr>
            <a:spLocks noGrp="1"/>
          </p:cNvSpPr>
          <p:nvPr>
            <p:ph idx="1"/>
          </p:nvPr>
        </p:nvSpPr>
        <p:spPr>
          <a:xfrm>
            <a:off x="457200" y="1600200"/>
            <a:ext cx="8229600" cy="4525963"/>
          </a:xfrm>
        </p:spPr>
        <p:txBody>
          <a:bodyPr/>
          <a:lstStyle/>
          <a:p>
            <a:pPr marL="0" indent="0">
              <a:buNone/>
            </a:pPr>
            <a:r>
              <a:rPr lang="de-DE" dirty="0"/>
              <a:t>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1600200"/>
            <a:ext cx="7272808" cy="4781128"/>
          </a:xfrm>
          <a:prstGeom prst="rect">
            <a:avLst/>
          </a:prstGeom>
        </p:spPr>
      </p:pic>
    </p:spTree>
    <p:extLst>
      <p:ext uri="{BB962C8B-B14F-4D97-AF65-F5344CB8AC3E}">
        <p14:creationId xmlns:p14="http://schemas.microsoft.com/office/powerpoint/2010/main" val="1240706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5C1F779-A73C-4739-94E4-801F2D5F4616}"/>
              </a:ext>
            </a:extLst>
          </p:cNvPr>
          <p:cNvSpPr>
            <a:spLocks noGrp="1"/>
          </p:cNvSpPr>
          <p:nvPr>
            <p:ph type="title"/>
          </p:nvPr>
        </p:nvSpPr>
        <p:spPr>
          <a:xfrm>
            <a:off x="457200" y="274638"/>
            <a:ext cx="8229600" cy="457199"/>
          </a:xfrm>
        </p:spPr>
        <p:txBody>
          <a:bodyPr>
            <a:noAutofit/>
          </a:bodyPr>
          <a:lstStyle/>
          <a:p>
            <a:r>
              <a:rPr lang="de-DE" sz="3200" dirty="0"/>
              <a:t>Die Mitte…? </a:t>
            </a:r>
          </a:p>
        </p:txBody>
      </p:sp>
      <p:sp>
        <p:nvSpPr>
          <p:cNvPr id="3" name="Inhaltsplatzhalter 2">
            <a:extLst>
              <a:ext uri="{FF2B5EF4-FFF2-40B4-BE49-F238E27FC236}">
                <a16:creationId xmlns:a16="http://schemas.microsoft.com/office/drawing/2014/main" id="{BD87BD96-BD5F-4795-BEB6-33F177E8E774}"/>
              </a:ext>
            </a:extLst>
          </p:cNvPr>
          <p:cNvSpPr>
            <a:spLocks noGrp="1"/>
          </p:cNvSpPr>
          <p:nvPr>
            <p:ph idx="1"/>
          </p:nvPr>
        </p:nvSpPr>
        <p:spPr>
          <a:xfrm>
            <a:off x="457200" y="836712"/>
            <a:ext cx="8229600" cy="5289451"/>
          </a:xfrm>
        </p:spPr>
        <p:txBody>
          <a:bodyPr>
            <a:normAutofit/>
          </a:bodyPr>
          <a:lstStyle/>
          <a:p>
            <a:pPr marL="0" indent="0">
              <a:buNone/>
            </a:pPr>
            <a:r>
              <a:rPr lang="de-DE" dirty="0"/>
              <a:t>         </a:t>
            </a:r>
            <a:r>
              <a:rPr lang="de-DE" sz="1800" dirty="0"/>
              <a:t>Wird es als wertvolle erachtet, die eigene kulturelle Identität zu behalten?  </a:t>
            </a:r>
          </a:p>
          <a:p>
            <a:pPr marL="0" indent="0">
              <a:buNone/>
            </a:pPr>
            <a:r>
              <a:rPr lang="de-DE" sz="2400" dirty="0"/>
              <a:t>                                      ja                         nein</a:t>
            </a:r>
          </a:p>
          <a:p>
            <a:pPr marL="0" indent="0">
              <a:buNone/>
            </a:pPr>
            <a:r>
              <a:rPr lang="de-DE" sz="2400" dirty="0"/>
              <a:t>                  </a:t>
            </a:r>
          </a:p>
          <a:p>
            <a:pPr marL="0" indent="0">
              <a:buNone/>
            </a:pPr>
            <a:r>
              <a:rPr lang="de-DE" sz="2400" dirty="0"/>
              <a:t>                    ja</a:t>
            </a:r>
          </a:p>
          <a:p>
            <a:pPr marL="0" indent="0">
              <a:buNone/>
            </a:pPr>
            <a:r>
              <a:rPr lang="de-DE" sz="2400" dirty="0"/>
              <a:t> </a:t>
            </a:r>
          </a:p>
          <a:p>
            <a:pPr marL="0" indent="0">
              <a:buNone/>
            </a:pPr>
            <a:endParaRPr lang="de-DE" sz="2400" dirty="0"/>
          </a:p>
          <a:p>
            <a:pPr marL="0" indent="0">
              <a:buNone/>
            </a:pPr>
            <a:r>
              <a:rPr lang="de-DE" dirty="0"/>
              <a:t>            </a:t>
            </a:r>
            <a:r>
              <a:rPr lang="de-DE" sz="2400" dirty="0"/>
              <a:t>nein</a:t>
            </a:r>
            <a:r>
              <a:rPr lang="de-DE" dirty="0"/>
              <a:t> </a:t>
            </a:r>
          </a:p>
        </p:txBody>
      </p:sp>
      <p:graphicFrame>
        <p:nvGraphicFramePr>
          <p:cNvPr id="4" name="Tabelle 3">
            <a:extLst>
              <a:ext uri="{FF2B5EF4-FFF2-40B4-BE49-F238E27FC236}">
                <a16:creationId xmlns:a16="http://schemas.microsoft.com/office/drawing/2014/main" id="{817E9F58-363D-4227-9092-BD2DE4D4F170}"/>
              </a:ext>
            </a:extLst>
          </p:cNvPr>
          <p:cNvGraphicFramePr>
            <a:graphicFrameLocks noGrp="1"/>
          </p:cNvGraphicFramePr>
          <p:nvPr>
            <p:extLst>
              <p:ext uri="{D42A27DB-BD31-4B8C-83A1-F6EECF244321}">
                <p14:modId xmlns:p14="http://schemas.microsoft.com/office/powerpoint/2010/main" val="3572485848"/>
              </p:ext>
            </p:extLst>
          </p:nvPr>
        </p:nvGraphicFramePr>
        <p:xfrm>
          <a:off x="2483768" y="2204864"/>
          <a:ext cx="5040560" cy="2808312"/>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437730790"/>
                    </a:ext>
                  </a:extLst>
                </a:gridCol>
                <a:gridCol w="2736304">
                  <a:extLst>
                    <a:ext uri="{9D8B030D-6E8A-4147-A177-3AD203B41FA5}">
                      <a16:colId xmlns:a16="http://schemas.microsoft.com/office/drawing/2014/main" val="1757053484"/>
                    </a:ext>
                  </a:extLst>
                </a:gridCol>
              </a:tblGrid>
              <a:tr h="1497766">
                <a:tc>
                  <a:txBody>
                    <a:bodyPr/>
                    <a:lstStyle/>
                    <a:p>
                      <a:pPr lvl="0" algn="ctr" fontAlgn="b">
                        <a:lnSpc>
                          <a:spcPct val="150000"/>
                        </a:lnSpc>
                      </a:pPr>
                      <a:r>
                        <a:rPr lang="de-DE" sz="2400" b="1" i="0" u="sng" strike="noStrike" dirty="0">
                          <a:solidFill>
                            <a:srgbClr val="000000"/>
                          </a:solidFill>
                          <a:effectLst/>
                          <a:latin typeface="Calibri" panose="020F0502020204030204" pitchFamily="34" charset="0"/>
                        </a:rPr>
                        <a:t>Integration</a:t>
                      </a:r>
                    </a:p>
                  </a:txBody>
                  <a:tcPr marL="6350" marR="6350" marT="6350" marB="0" anchor="b"/>
                </a:tc>
                <a:tc>
                  <a:txBody>
                    <a:bodyPr/>
                    <a:lstStyle/>
                    <a:p>
                      <a:pPr lvl="1" algn="l" fontAlgn="b"/>
                      <a:r>
                        <a:rPr lang="de-DE" sz="2400" b="0" i="0" u="none" strike="noStrike" dirty="0">
                          <a:solidFill>
                            <a:srgbClr val="000000"/>
                          </a:solidFill>
                          <a:effectLst/>
                          <a:latin typeface="Calibri" panose="020F0502020204030204" pitchFamily="34" charset="0"/>
                        </a:rPr>
                        <a:t>Assimilation</a:t>
                      </a:r>
                    </a:p>
                  </a:txBody>
                  <a:tcPr marL="6350" marR="6350" marT="6350" marB="0" anchor="b"/>
                </a:tc>
                <a:extLst>
                  <a:ext uri="{0D108BD9-81ED-4DB2-BD59-A6C34878D82A}">
                    <a16:rowId xmlns:a16="http://schemas.microsoft.com/office/drawing/2014/main" val="1553713979"/>
                  </a:ext>
                </a:extLst>
              </a:tr>
              <a:tr h="1310546">
                <a:tc>
                  <a:txBody>
                    <a:bodyPr/>
                    <a:lstStyle/>
                    <a:p>
                      <a:pPr lvl="1" algn="l" fontAlgn="b"/>
                      <a:r>
                        <a:rPr lang="de-DE" sz="2400" b="0" i="0" u="none" strike="noStrike" dirty="0">
                          <a:solidFill>
                            <a:srgbClr val="000000"/>
                          </a:solidFill>
                          <a:effectLst/>
                          <a:latin typeface="Calibri" panose="020F0502020204030204" pitchFamily="34" charset="0"/>
                        </a:rPr>
                        <a:t>Separation</a:t>
                      </a:r>
                    </a:p>
                  </a:txBody>
                  <a:tcPr marL="6350" marR="6350" marT="6350" marB="0" anchor="b"/>
                </a:tc>
                <a:tc>
                  <a:txBody>
                    <a:bodyPr/>
                    <a:lstStyle/>
                    <a:p>
                      <a:pPr lvl="1" algn="l" fontAlgn="b"/>
                      <a:r>
                        <a:rPr lang="de-DE" sz="2400" b="0" i="0" u="none" strike="noStrike" dirty="0">
                          <a:solidFill>
                            <a:srgbClr val="000000"/>
                          </a:solidFill>
                          <a:effectLst/>
                          <a:latin typeface="Calibri" panose="020F0502020204030204" pitchFamily="34" charset="0"/>
                        </a:rPr>
                        <a:t>Marginalisierung</a:t>
                      </a:r>
                    </a:p>
                  </a:txBody>
                  <a:tcPr marL="6350" marR="6350" marT="6350" marB="0" anchor="b"/>
                </a:tc>
                <a:extLst>
                  <a:ext uri="{0D108BD9-81ED-4DB2-BD59-A6C34878D82A}">
                    <a16:rowId xmlns:a16="http://schemas.microsoft.com/office/drawing/2014/main" val="1695152315"/>
                  </a:ext>
                </a:extLst>
              </a:tr>
            </a:tbl>
          </a:graphicData>
        </a:graphic>
      </p:graphicFrame>
      <p:sp>
        <p:nvSpPr>
          <p:cNvPr id="6" name="Textfeld 5">
            <a:extLst>
              <a:ext uri="{FF2B5EF4-FFF2-40B4-BE49-F238E27FC236}">
                <a16:creationId xmlns:a16="http://schemas.microsoft.com/office/drawing/2014/main" id="{53F76480-CB6C-4A69-91E3-DE6DD91FDC9C}"/>
              </a:ext>
            </a:extLst>
          </p:cNvPr>
          <p:cNvSpPr txBox="1"/>
          <p:nvPr/>
        </p:nvSpPr>
        <p:spPr>
          <a:xfrm>
            <a:off x="179512" y="2492896"/>
            <a:ext cx="1631032" cy="1477328"/>
          </a:xfrm>
          <a:prstGeom prst="rect">
            <a:avLst/>
          </a:prstGeom>
          <a:noFill/>
        </p:spPr>
        <p:txBody>
          <a:bodyPr wrap="square" rtlCol="0">
            <a:spAutoFit/>
          </a:bodyPr>
          <a:lstStyle/>
          <a:p>
            <a:r>
              <a:rPr lang="de-DE" dirty="0"/>
              <a:t>Werden die Beziehungen zu anderen Gruppen gewünscht? </a:t>
            </a:r>
          </a:p>
        </p:txBody>
      </p:sp>
      <p:sp>
        <p:nvSpPr>
          <p:cNvPr id="7" name="Textfeld 6">
            <a:extLst>
              <a:ext uri="{FF2B5EF4-FFF2-40B4-BE49-F238E27FC236}">
                <a16:creationId xmlns:a16="http://schemas.microsoft.com/office/drawing/2014/main" id="{0693333D-3262-4080-9B06-4C4D896B0D34}"/>
              </a:ext>
            </a:extLst>
          </p:cNvPr>
          <p:cNvSpPr txBox="1"/>
          <p:nvPr/>
        </p:nvSpPr>
        <p:spPr>
          <a:xfrm>
            <a:off x="2123728" y="5949280"/>
            <a:ext cx="5184576" cy="646331"/>
          </a:xfrm>
          <a:prstGeom prst="rect">
            <a:avLst/>
          </a:prstGeom>
          <a:noFill/>
        </p:spPr>
        <p:txBody>
          <a:bodyPr wrap="square" rtlCol="0">
            <a:spAutoFit/>
          </a:bodyPr>
          <a:lstStyle/>
          <a:p>
            <a:r>
              <a:rPr lang="de-DE" dirty="0"/>
              <a:t>Quelle: hausarbeiten.de/</a:t>
            </a:r>
            <a:r>
              <a:rPr lang="de-DE" dirty="0" err="1"/>
              <a:t>faecher</a:t>
            </a:r>
            <a:r>
              <a:rPr lang="de-DE" dirty="0"/>
              <a:t>/</a:t>
            </a:r>
            <a:r>
              <a:rPr lang="de-DE" dirty="0" err="1"/>
              <a:t>vorschau</a:t>
            </a:r>
            <a:r>
              <a:rPr lang="de-DE" dirty="0"/>
              <a:t>/85938.html</a:t>
            </a:r>
          </a:p>
        </p:txBody>
      </p:sp>
      <p:pic>
        <p:nvPicPr>
          <p:cNvPr id="1026" name="Picture 2" descr="C:\Users\weiss-melber\AppData\Local\Microsoft\Windows\Temporary Internet Files\Content.IE5\NYDHQ8Z6\sac-de-cours-c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822" y="3973548"/>
            <a:ext cx="493751" cy="4748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eiss-melber\AppData\Local\Microsoft\Windows\Temporary Internet Files\Content.IE5\NYDHQ8Z6\schulthek-schulranzen-schule-schulbeginn-agnes-karikaturen-gratis-free-clipart-comic-cartoon-zeichnung-c-watermark-1426x108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708920"/>
            <a:ext cx="585022" cy="715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weiss-melber\AppData\Local\Microsoft\Windows\Temporary Internet Files\Content.IE5\NYDHQ8Z6\schulthek-schulranzen-schule-schulbeginn-agnes-karikaturen-gratis-free-clipart-comic-cartoon-zeichnung-c-watermark-1426x108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2291342"/>
            <a:ext cx="585022" cy="7157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eiss-melber\AppData\Local\Microsoft\Windows\Temporary Internet Files\Content.IE5\NYDHQ8Z6\sac-de-cours-c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458" y="2354582"/>
            <a:ext cx="493751" cy="474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weiss-melber\AppData\Local\Microsoft\Windows\Temporary Internet Files\Content.IE5\NYDHQ8Z6\schulthek-schulranzen-schule-schulbeginn-agnes-karikaturen-gratis-free-clipart-comic-cartoon-zeichnung-c-watermark-1426x108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113" y="2351022"/>
            <a:ext cx="585022" cy="7157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eiss-melber\AppData\Local\Microsoft\Windows\Temporary Internet Files\Content.IE5\HPJRN4WB\backpack-154121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113" y="3858990"/>
            <a:ext cx="695352" cy="5781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weiss-melber\AppData\Local\Microsoft\Windows\Temporary Internet Files\Content.IE5\NYDHQ8Z6\sac-de-cours-c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795" y="1484784"/>
            <a:ext cx="493751" cy="47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6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D3D3259-E4C6-4AE4-8845-C425535B717A}"/>
              </a:ext>
            </a:extLst>
          </p:cNvPr>
          <p:cNvSpPr>
            <a:spLocks noGrp="1"/>
          </p:cNvSpPr>
          <p:nvPr>
            <p:ph idx="1"/>
          </p:nvPr>
        </p:nvSpPr>
        <p:spPr>
          <a:xfrm>
            <a:off x="863600" y="692696"/>
            <a:ext cx="8229600" cy="5865515"/>
          </a:xfrm>
        </p:spPr>
        <p:txBody>
          <a:bodyPr>
            <a:normAutofit fontScale="62500" lnSpcReduction="20000"/>
          </a:bodyPr>
          <a:lstStyle/>
          <a:p>
            <a:pPr marL="0" indent="0">
              <a:buNone/>
            </a:pPr>
            <a:r>
              <a:rPr lang="de-DE" sz="4000" dirty="0"/>
              <a:t>Definition einer gelingenden interkulturellen Haltung</a:t>
            </a:r>
          </a:p>
          <a:p>
            <a:pPr marL="0" indent="0">
              <a:buNone/>
            </a:pPr>
            <a:endParaRPr lang="de-DE" sz="3400" dirty="0"/>
          </a:p>
          <a:p>
            <a:pPr marL="0" indent="0">
              <a:buNone/>
            </a:pPr>
            <a:endParaRPr lang="de-DE" dirty="0"/>
          </a:p>
          <a:p>
            <a:pPr marL="0" indent="0">
              <a:buNone/>
            </a:pPr>
            <a:r>
              <a:rPr lang="de-DE" dirty="0"/>
              <a:t>1. Interkulturalität leben</a:t>
            </a:r>
          </a:p>
          <a:p>
            <a:pPr marL="0" indent="0">
              <a:buNone/>
            </a:pPr>
            <a:r>
              <a:rPr lang="de-DE" dirty="0"/>
              <a:t>Unterschiede als Bereicherung anerkennen</a:t>
            </a:r>
          </a:p>
          <a:p>
            <a:pPr marL="0" indent="0">
              <a:buNone/>
            </a:pPr>
            <a:r>
              <a:rPr lang="de-DE" dirty="0"/>
              <a:t>Bereitschaft, manche altbekannten und für gut befundenen Werten zu ergänzen</a:t>
            </a:r>
          </a:p>
          <a:p>
            <a:endParaRPr lang="de-DE" dirty="0"/>
          </a:p>
          <a:p>
            <a:pPr marL="0" indent="0">
              <a:buNone/>
            </a:pPr>
            <a:r>
              <a:rPr lang="de-DE" dirty="0"/>
              <a:t>2. Innere wertschätzende Haltung</a:t>
            </a:r>
          </a:p>
          <a:p>
            <a:pPr marL="0" indent="0">
              <a:buNone/>
            </a:pPr>
            <a:r>
              <a:rPr lang="de-DE" dirty="0"/>
              <a:t>Eigene Biographie kennen: Stufenmodell</a:t>
            </a:r>
          </a:p>
          <a:p>
            <a:pPr marL="0" indent="0">
              <a:buNone/>
            </a:pPr>
            <a:r>
              <a:rPr lang="de-DE" b="1" dirty="0"/>
              <a:t>Selbstempathie</a:t>
            </a:r>
            <a:r>
              <a:rPr lang="de-DE" dirty="0"/>
              <a:t> ermöglicht erst  Empathie!</a:t>
            </a:r>
          </a:p>
          <a:p>
            <a:pPr marL="0" indent="0">
              <a:buNone/>
            </a:pPr>
            <a:r>
              <a:rPr lang="de-DE" dirty="0"/>
              <a:t>Vergleichende Bewertung vermeiden</a:t>
            </a:r>
          </a:p>
          <a:p>
            <a:endParaRPr lang="de-DE" dirty="0"/>
          </a:p>
          <a:p>
            <a:pPr marL="0" indent="0">
              <a:buNone/>
            </a:pPr>
            <a:r>
              <a:rPr lang="de-DE" dirty="0"/>
              <a:t>3. Selbsterkenntnis und Kenntnis</a:t>
            </a:r>
          </a:p>
          <a:p>
            <a:pPr marL="0" indent="0">
              <a:buNone/>
            </a:pPr>
            <a:r>
              <a:rPr lang="de-DE" dirty="0"/>
              <a:t>Eigene Kultur verstehen</a:t>
            </a:r>
          </a:p>
          <a:p>
            <a:pPr marL="0" indent="0">
              <a:buNone/>
            </a:pPr>
            <a:r>
              <a:rPr lang="de-DE" dirty="0"/>
              <a:t>Verschiedene kulturelle Modelle kennen</a:t>
            </a:r>
          </a:p>
          <a:p>
            <a:pPr marL="0" indent="0">
              <a:buNone/>
            </a:pPr>
            <a:endParaRPr lang="de-DE" dirty="0"/>
          </a:p>
          <a:p>
            <a:pPr marL="0" indent="0">
              <a:buNone/>
            </a:pPr>
            <a:r>
              <a:rPr lang="de-DE" dirty="0"/>
              <a:t> (nach </a:t>
            </a:r>
            <a:r>
              <a:rPr lang="de-DE" dirty="0" err="1"/>
              <a:t>Mehrnousch</a:t>
            </a:r>
            <a:r>
              <a:rPr lang="de-DE" dirty="0"/>
              <a:t> </a:t>
            </a:r>
            <a:r>
              <a:rPr lang="de-DE" dirty="0" err="1"/>
              <a:t>Zaeri</a:t>
            </a:r>
            <a:r>
              <a:rPr lang="de-DE" dirty="0"/>
              <a:t>-Esfahani, 2018)</a:t>
            </a:r>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38607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210C2-0ABE-4124-A674-1AAE17660645}"/>
              </a:ext>
            </a:extLst>
          </p:cNvPr>
          <p:cNvSpPr>
            <a:spLocks noGrp="1"/>
          </p:cNvSpPr>
          <p:nvPr>
            <p:ph type="title"/>
          </p:nvPr>
        </p:nvSpPr>
        <p:spPr>
          <a:xfrm>
            <a:off x="457200" y="274638"/>
            <a:ext cx="8229600" cy="778098"/>
          </a:xfrm>
        </p:spPr>
        <p:txBody>
          <a:bodyPr>
            <a:normAutofit/>
          </a:bodyPr>
          <a:lstStyle/>
          <a:p>
            <a:r>
              <a:rPr lang="de-DE" sz="3200" dirty="0"/>
              <a:t>Stufenmodell nach Hoppes, </a:t>
            </a:r>
            <a:r>
              <a:rPr lang="de-DE" sz="3200" dirty="0" err="1"/>
              <a:t>D.&amp;Ventura</a:t>
            </a:r>
            <a:r>
              <a:rPr lang="de-DE" sz="3200" dirty="0"/>
              <a:t>: </a:t>
            </a:r>
          </a:p>
        </p:txBody>
      </p:sp>
      <p:sp>
        <p:nvSpPr>
          <p:cNvPr id="3" name="Inhaltsplatzhalter 2">
            <a:extLst>
              <a:ext uri="{FF2B5EF4-FFF2-40B4-BE49-F238E27FC236}">
                <a16:creationId xmlns:a16="http://schemas.microsoft.com/office/drawing/2014/main" id="{053F06AB-9301-4DAA-A68E-B25426D91CE9}"/>
              </a:ext>
            </a:extLst>
          </p:cNvPr>
          <p:cNvSpPr>
            <a:spLocks noGrp="1"/>
          </p:cNvSpPr>
          <p:nvPr>
            <p:ph idx="1"/>
          </p:nvPr>
        </p:nvSpPr>
        <p:spPr>
          <a:xfrm>
            <a:off x="457200" y="1052736"/>
            <a:ext cx="8229600" cy="5544616"/>
          </a:xfrm>
        </p:spPr>
        <p:txBody>
          <a:bodyPr>
            <a:normAutofit fontScale="55000" lnSpcReduction="20000"/>
          </a:bodyPr>
          <a:lstStyle/>
          <a:p>
            <a:endParaRPr lang="de-DE" dirty="0"/>
          </a:p>
          <a:p>
            <a:r>
              <a:rPr lang="de-DE" dirty="0"/>
              <a:t>Assimilation/Akkulturation/</a:t>
            </a:r>
            <a:r>
              <a:rPr lang="de-DE" dirty="0" err="1"/>
              <a:t>Bikulturalismus</a:t>
            </a:r>
            <a:r>
              <a:rPr lang="de-DE" dirty="0"/>
              <a:t>/</a:t>
            </a:r>
            <a:r>
              <a:rPr lang="de-DE" dirty="0" err="1"/>
              <a:t>Multikulturalismus</a:t>
            </a:r>
            <a:r>
              <a:rPr lang="de-DE" dirty="0"/>
              <a:t> </a:t>
            </a:r>
          </a:p>
          <a:p>
            <a:endParaRPr lang="de-DE" dirty="0"/>
          </a:p>
          <a:p>
            <a:endParaRPr lang="de-DE" dirty="0"/>
          </a:p>
          <a:p>
            <a:r>
              <a:rPr lang="de-DE" dirty="0"/>
              <a:t>Partielle Übernahme (</a:t>
            </a:r>
            <a:r>
              <a:rPr lang="de-DE" dirty="0" err="1"/>
              <a:t>selective</a:t>
            </a:r>
            <a:r>
              <a:rPr lang="de-DE" dirty="0"/>
              <a:t> </a:t>
            </a:r>
            <a:r>
              <a:rPr lang="de-DE" dirty="0" err="1"/>
              <a:t>adaption</a:t>
            </a:r>
            <a:r>
              <a:rPr lang="de-DE" dirty="0"/>
              <a:t>)</a:t>
            </a:r>
          </a:p>
          <a:p>
            <a:endParaRPr lang="de-DE" dirty="0"/>
          </a:p>
          <a:p>
            <a:endParaRPr lang="de-DE" dirty="0"/>
          </a:p>
          <a:p>
            <a:r>
              <a:rPr lang="de-DE" dirty="0"/>
              <a:t>Wertschätzung (</a:t>
            </a:r>
            <a:r>
              <a:rPr lang="de-DE" dirty="0" err="1"/>
              <a:t>appreciation</a:t>
            </a:r>
            <a:r>
              <a:rPr lang="de-DE" dirty="0"/>
              <a:t>/</a:t>
            </a:r>
            <a:r>
              <a:rPr lang="de-DE" dirty="0" err="1"/>
              <a:t>valuing</a:t>
            </a:r>
            <a:r>
              <a:rPr lang="de-DE" dirty="0"/>
              <a:t>)</a:t>
            </a:r>
          </a:p>
          <a:p>
            <a:endParaRPr lang="de-DE" dirty="0"/>
          </a:p>
          <a:p>
            <a:endParaRPr lang="de-DE" dirty="0"/>
          </a:p>
          <a:p>
            <a:r>
              <a:rPr lang="de-DE" dirty="0"/>
              <a:t>Akzeptanz/Respekt (</a:t>
            </a:r>
            <a:r>
              <a:rPr lang="de-DE" dirty="0" err="1"/>
              <a:t>acceptance</a:t>
            </a:r>
            <a:r>
              <a:rPr lang="de-DE" dirty="0"/>
              <a:t>/</a:t>
            </a:r>
            <a:r>
              <a:rPr lang="de-DE" dirty="0" err="1"/>
              <a:t>respect</a:t>
            </a:r>
            <a:r>
              <a:rPr lang="de-DE" dirty="0"/>
              <a:t>)</a:t>
            </a:r>
          </a:p>
          <a:p>
            <a:endParaRPr lang="de-DE" dirty="0"/>
          </a:p>
          <a:p>
            <a:endParaRPr lang="de-DE" dirty="0"/>
          </a:p>
          <a:p>
            <a:r>
              <a:rPr lang="de-DE" dirty="0"/>
              <a:t>Verstehen (</a:t>
            </a:r>
            <a:r>
              <a:rPr lang="de-DE" dirty="0" err="1"/>
              <a:t>understanding</a:t>
            </a:r>
            <a:r>
              <a:rPr lang="de-DE" dirty="0"/>
              <a:t>)</a:t>
            </a:r>
          </a:p>
          <a:p>
            <a:endParaRPr lang="de-DE" dirty="0"/>
          </a:p>
          <a:p>
            <a:endParaRPr lang="de-DE" dirty="0"/>
          </a:p>
          <a:p>
            <a:r>
              <a:rPr lang="de-DE" dirty="0" err="1"/>
              <a:t>Bewußtheit</a:t>
            </a:r>
            <a:r>
              <a:rPr lang="de-DE" dirty="0"/>
              <a:t> (</a:t>
            </a:r>
            <a:r>
              <a:rPr lang="de-DE" dirty="0" err="1"/>
              <a:t>awareness</a:t>
            </a:r>
            <a:r>
              <a:rPr lang="de-DE" dirty="0"/>
              <a:t>)</a:t>
            </a:r>
          </a:p>
          <a:p>
            <a:endParaRPr lang="de-DE" dirty="0"/>
          </a:p>
          <a:p>
            <a:endParaRPr lang="de-DE" dirty="0"/>
          </a:p>
          <a:p>
            <a:r>
              <a:rPr lang="de-DE" dirty="0"/>
              <a:t>Ethnozentrismus (</a:t>
            </a:r>
            <a:r>
              <a:rPr lang="de-DE" dirty="0" err="1"/>
              <a:t>enthnocentrism</a:t>
            </a:r>
            <a:r>
              <a:rPr lang="de-DE" dirty="0"/>
              <a:t>)</a:t>
            </a:r>
          </a:p>
        </p:txBody>
      </p:sp>
      <p:sp>
        <p:nvSpPr>
          <p:cNvPr id="4" name="Pfeil nach oben 3"/>
          <p:cNvSpPr/>
          <p:nvPr/>
        </p:nvSpPr>
        <p:spPr>
          <a:xfrm>
            <a:off x="1789433" y="5805264"/>
            <a:ext cx="211148" cy="3602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oben 4"/>
          <p:cNvSpPr/>
          <p:nvPr/>
        </p:nvSpPr>
        <p:spPr>
          <a:xfrm>
            <a:off x="1758623" y="5001220"/>
            <a:ext cx="227911" cy="3445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oben 5"/>
          <p:cNvSpPr/>
          <p:nvPr/>
        </p:nvSpPr>
        <p:spPr>
          <a:xfrm>
            <a:off x="1787211" y="4225226"/>
            <a:ext cx="199324" cy="402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oben 6"/>
          <p:cNvSpPr/>
          <p:nvPr/>
        </p:nvSpPr>
        <p:spPr>
          <a:xfrm>
            <a:off x="1789432" y="3408367"/>
            <a:ext cx="216571" cy="373766"/>
          </a:xfrm>
          <a:prstGeom prst="upArrow">
            <a:avLst>
              <a:gd name="adj1" fmla="val 50000"/>
              <a:gd name="adj2" fmla="val 39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oben 7"/>
          <p:cNvSpPr/>
          <p:nvPr/>
        </p:nvSpPr>
        <p:spPr>
          <a:xfrm>
            <a:off x="1789433" y="2514611"/>
            <a:ext cx="197102" cy="3886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oben 8"/>
          <p:cNvSpPr/>
          <p:nvPr/>
        </p:nvSpPr>
        <p:spPr>
          <a:xfrm>
            <a:off x="1789433" y="1628800"/>
            <a:ext cx="21657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54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D0868-CB66-4A86-A932-A9559C6EF4B2}"/>
              </a:ext>
            </a:extLst>
          </p:cNvPr>
          <p:cNvSpPr>
            <a:spLocks noGrp="1"/>
          </p:cNvSpPr>
          <p:nvPr>
            <p:ph type="title"/>
          </p:nvPr>
        </p:nvSpPr>
        <p:spPr/>
        <p:txBody>
          <a:bodyPr/>
          <a:lstStyle/>
          <a:p>
            <a:r>
              <a:rPr lang="de-DE" dirty="0"/>
              <a:t>Und was brauchen Sie? </a:t>
            </a:r>
          </a:p>
        </p:txBody>
      </p:sp>
      <p:pic>
        <p:nvPicPr>
          <p:cNvPr id="5" name="Inhaltsplatzhalter 4">
            <a:extLst>
              <a:ext uri="{FF2B5EF4-FFF2-40B4-BE49-F238E27FC236}">
                <a16:creationId xmlns:a16="http://schemas.microsoft.com/office/drawing/2014/main" id="{989A294E-DEF1-4DEB-A436-BA7992EF59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663555"/>
            <a:ext cx="3387436" cy="4517967"/>
          </a:xfrm>
        </p:spPr>
      </p:pic>
      <p:sp>
        <p:nvSpPr>
          <p:cNvPr id="6" name="Textfeld 5">
            <a:extLst>
              <a:ext uri="{FF2B5EF4-FFF2-40B4-BE49-F238E27FC236}">
                <a16:creationId xmlns:a16="http://schemas.microsoft.com/office/drawing/2014/main" id="{1E875B07-E77E-4E22-B9D7-6C58852B803B}"/>
              </a:ext>
            </a:extLst>
          </p:cNvPr>
          <p:cNvSpPr txBox="1"/>
          <p:nvPr/>
        </p:nvSpPr>
        <p:spPr>
          <a:xfrm>
            <a:off x="1835696" y="6453336"/>
            <a:ext cx="1860574" cy="276999"/>
          </a:xfrm>
          <a:prstGeom prst="rect">
            <a:avLst/>
          </a:prstGeom>
          <a:noFill/>
        </p:spPr>
        <p:txBody>
          <a:bodyPr wrap="none" rtlCol="0">
            <a:spAutoFit/>
          </a:bodyPr>
          <a:lstStyle/>
          <a:p>
            <a:r>
              <a:rPr lang="de-DE" sz="1200" dirty="0"/>
              <a:t>Pixabay:user_id:4118908   </a:t>
            </a:r>
          </a:p>
        </p:txBody>
      </p:sp>
      <p:sp>
        <p:nvSpPr>
          <p:cNvPr id="7" name="Rechteck 6">
            <a:extLst>
              <a:ext uri="{FF2B5EF4-FFF2-40B4-BE49-F238E27FC236}">
                <a16:creationId xmlns:a16="http://schemas.microsoft.com/office/drawing/2014/main" id="{8C6123E7-ABD1-4A05-9121-E698035C5D2E}"/>
              </a:ext>
            </a:extLst>
          </p:cNvPr>
          <p:cNvSpPr/>
          <p:nvPr/>
        </p:nvSpPr>
        <p:spPr>
          <a:xfrm>
            <a:off x="4427984" y="1663555"/>
            <a:ext cx="4464496" cy="3539430"/>
          </a:xfrm>
          <a:prstGeom prst="rect">
            <a:avLst/>
          </a:prstGeom>
        </p:spPr>
        <p:txBody>
          <a:bodyPr wrap="square">
            <a:spAutoFit/>
          </a:bodyPr>
          <a:lstStyle/>
          <a:p>
            <a:pPr algn="ctr"/>
            <a:r>
              <a:rPr lang="de-DE" sz="2800" dirty="0"/>
              <a:t>Wo ist die Mitte, in der Sie erfolgreich aktiv sein können? Was ist für Sie verhandelbar, was nicht?</a:t>
            </a:r>
          </a:p>
          <a:p>
            <a:pPr algn="ctr"/>
            <a:endParaRPr lang="de-DE" sz="2800" dirty="0"/>
          </a:p>
          <a:p>
            <a:pPr algn="ctr"/>
            <a:r>
              <a:rPr lang="de-DE" sz="2800" dirty="0"/>
              <a:t> Austausch zum eigenen </a:t>
            </a:r>
          </a:p>
          <a:p>
            <a:pPr algn="ctr"/>
            <a:r>
              <a:rPr lang="de-DE" sz="2800" dirty="0"/>
              <a:t>Kulturellen Mantel, zum eigenen Spiegelbild</a:t>
            </a:r>
          </a:p>
        </p:txBody>
      </p:sp>
    </p:spTree>
    <p:extLst>
      <p:ext uri="{BB962C8B-B14F-4D97-AF65-F5344CB8AC3E}">
        <p14:creationId xmlns:p14="http://schemas.microsoft.com/office/powerpoint/2010/main" val="64777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1635</Words>
  <Application>Microsoft Office PowerPoint</Application>
  <PresentationFormat>Bildschirmpräsentation (4:3)</PresentationFormat>
  <Paragraphs>266</Paragraphs>
  <Slides>32</Slides>
  <Notes>4</Notes>
  <HiddenSlides>5</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32</vt:i4>
      </vt:variant>
    </vt:vector>
  </HeadingPairs>
  <TitlesOfParts>
    <vt:vector size="35" baseType="lpstr">
      <vt:lpstr>Arial</vt:lpstr>
      <vt:lpstr>Calibri</vt:lpstr>
      <vt:lpstr>Larissa</vt:lpstr>
      <vt:lpstr>  Die Zusammenarbeit mit interkulturellen Eltern- wie geht es besser? </vt:lpstr>
      <vt:lpstr>Ablauf</vt:lpstr>
      <vt:lpstr>Vorstellungsrunde    </vt:lpstr>
      <vt:lpstr>Ihre Themen: </vt:lpstr>
      <vt:lpstr>Schön bunt- wo ist unsere gemeinsame Mitte? </vt:lpstr>
      <vt:lpstr>Die Mitte…? </vt:lpstr>
      <vt:lpstr>PowerPoint-Präsentation</vt:lpstr>
      <vt:lpstr>Stufenmodell nach Hoppes, D.&amp;Ventura: </vt:lpstr>
      <vt:lpstr>Und was brauchen Sie? </vt:lpstr>
      <vt:lpstr>Kulturunterschiede/Kulturdimensionen</vt:lpstr>
      <vt:lpstr>Individualismus </vt:lpstr>
      <vt:lpstr>Kommunikation im Individualismus:  was wird gesagt?</vt:lpstr>
      <vt:lpstr>PowerPoint-Präsentation</vt:lpstr>
      <vt:lpstr>Kollektivismus</vt:lpstr>
      <vt:lpstr>Kommunikation im Kollektivismus: was wird gesagt? </vt:lpstr>
      <vt:lpstr>PowerPoint-Präsentation</vt:lpstr>
      <vt:lpstr>Übung: das offene Buch</vt:lpstr>
      <vt:lpstr>Zusammenfassung: kulturelle Orientierung</vt:lpstr>
      <vt:lpstr>3.Kulturunterschiede/Kulturdimensionen</vt:lpstr>
      <vt:lpstr>1. Monochrones Zeitverständnis (eindimensional)</vt:lpstr>
      <vt:lpstr> 2.Polychrones Zeitverständnis (mehrdimensional) </vt:lpstr>
      <vt:lpstr>3. Zusammenfassung: kulturelle Orientierungen</vt:lpstr>
      <vt:lpstr>Kulturunterschiede/Kulturdimensionen</vt:lpstr>
      <vt:lpstr>Cultural Passport</vt:lpstr>
      <vt:lpstr>4.Mein kultureller Mantel und ICH</vt:lpstr>
      <vt:lpstr>5.Die HulaHulas und die Anderen-eine kleine Kulturreise</vt:lpstr>
      <vt:lpstr>Und wie klappt es doch… mit dem interkulturellen Miteinander?  </vt:lpstr>
      <vt:lpstr>Kommunikations-Tools:  </vt:lpstr>
      <vt:lpstr>Kommunikations-Tools</vt:lpstr>
      <vt:lpstr>Und… </vt:lpstr>
      <vt:lpstr>Ein buntes Miteinander in der Realität: Möglichkeiten und Schwierigkeiten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Geflüchtete Kinder und ihre Alltagsbewältigung</dc:title>
  <dc:creator>Christoph Melber</dc:creator>
  <cp:lastModifiedBy>MGH</cp:lastModifiedBy>
  <cp:revision>401</cp:revision>
  <dcterms:created xsi:type="dcterms:W3CDTF">2017-11-12T19:04:24Z</dcterms:created>
  <dcterms:modified xsi:type="dcterms:W3CDTF">2024-02-26T15:55:36Z</dcterms:modified>
</cp:coreProperties>
</file>